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2" r:id="rId9"/>
    <p:sldId id="264" r:id="rId10"/>
    <p:sldId id="265" r:id="rId11"/>
    <p:sldId id="266"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0" d="100"/>
          <a:sy n="60" d="100"/>
        </p:scale>
        <p:origin x="78" y="11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7/5/2021</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‹Nr.›</a:t>
            </a:fld>
            <a:endParaRPr lang="en-US"/>
          </a:p>
        </p:txBody>
      </p:sp>
    </p:spTree>
    <p:extLst>
      <p:ext uri="{BB962C8B-B14F-4D97-AF65-F5344CB8AC3E}">
        <p14:creationId xmlns:p14="http://schemas.microsoft.com/office/powerpoint/2010/main" val="117064683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7/5/2021</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‹Nr.›</a:t>
            </a:fld>
            <a:endParaRPr lang="en-US" dirty="0"/>
          </a:p>
        </p:txBody>
      </p:sp>
    </p:spTree>
    <p:extLst>
      <p:ext uri="{BB962C8B-B14F-4D97-AF65-F5344CB8AC3E}">
        <p14:creationId xmlns:p14="http://schemas.microsoft.com/office/powerpoint/2010/main" val="2319907967"/>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jp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AD35AE2F-5E3A-49D9-8DE1-8A333BA408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Ein Bild, das draußen, Gras, Himmel, Baum enthält.&#10;&#10;Automatisch generierte Beschreibung">
            <a:extLst>
              <a:ext uri="{FF2B5EF4-FFF2-40B4-BE49-F238E27FC236}">
                <a16:creationId xmlns:a16="http://schemas.microsoft.com/office/drawing/2014/main" id="{EFEFD331-5443-4E51-87B7-B4386A3EF540}"/>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17376" r="1" b="40426"/>
          <a:stretch/>
        </p:blipFill>
        <p:spPr>
          <a:xfrm>
            <a:off x="20" y="10"/>
            <a:ext cx="12188930" cy="6857990"/>
          </a:xfrm>
          <a:prstGeom prst="rect">
            <a:avLst/>
          </a:prstGeom>
        </p:spPr>
      </p:pic>
      <p:sp>
        <p:nvSpPr>
          <p:cNvPr id="2" name="Titel 1">
            <a:extLst>
              <a:ext uri="{FF2B5EF4-FFF2-40B4-BE49-F238E27FC236}">
                <a16:creationId xmlns:a16="http://schemas.microsoft.com/office/drawing/2014/main" id="{FC2E60E1-6C61-4C59-B6C2-08AF421D518C}"/>
              </a:ext>
            </a:extLst>
          </p:cNvPr>
          <p:cNvSpPr>
            <a:spLocks noGrp="1"/>
          </p:cNvSpPr>
          <p:nvPr>
            <p:ph type="ctrTitle"/>
          </p:nvPr>
        </p:nvSpPr>
        <p:spPr>
          <a:xfrm>
            <a:off x="838198" y="720953"/>
            <a:ext cx="10515602" cy="3698469"/>
          </a:xfrm>
        </p:spPr>
        <p:txBody>
          <a:bodyPr>
            <a:noAutofit/>
          </a:bodyPr>
          <a:lstStyle/>
          <a:p>
            <a:pPr algn="ctr"/>
            <a:r>
              <a:rPr lang="de-DE" sz="6000" dirty="0"/>
              <a:t>Von der Knospe </a:t>
            </a:r>
            <a:r>
              <a:rPr lang="de-DE" sz="6000" dirty="0" smtClean="0"/>
              <a:t/>
            </a:r>
            <a:br>
              <a:rPr lang="de-DE" sz="6000" dirty="0" smtClean="0"/>
            </a:br>
            <a:r>
              <a:rPr lang="de-DE" sz="6000" dirty="0" smtClean="0"/>
              <a:t>bis </a:t>
            </a:r>
            <a:r>
              <a:rPr lang="de-DE" sz="6000" dirty="0"/>
              <a:t>zur Kirsche </a:t>
            </a:r>
            <a:r>
              <a:rPr lang="de-DE" sz="6000" dirty="0" smtClean="0"/>
              <a:t/>
            </a:r>
            <a:br>
              <a:rPr lang="de-DE" sz="6000" dirty="0" smtClean="0"/>
            </a:br>
            <a:r>
              <a:rPr lang="de-DE" sz="6000" dirty="0" smtClean="0"/>
              <a:t>von </a:t>
            </a:r>
            <a:br>
              <a:rPr lang="de-DE" sz="6000" dirty="0" smtClean="0"/>
            </a:br>
            <a:r>
              <a:rPr lang="de-DE" sz="6000" dirty="0" err="1" smtClean="0"/>
              <a:t>Fynn</a:t>
            </a:r>
            <a:r>
              <a:rPr lang="de-DE" sz="6000" dirty="0" smtClean="0"/>
              <a:t> </a:t>
            </a:r>
            <a:r>
              <a:rPr lang="de-DE" sz="6000" dirty="0"/>
              <a:t>Jonas Weitzel</a:t>
            </a:r>
          </a:p>
        </p:txBody>
      </p:sp>
      <p:sp>
        <p:nvSpPr>
          <p:cNvPr id="43" name="Rectangle 6">
            <a:extLst>
              <a:ext uri="{FF2B5EF4-FFF2-40B4-BE49-F238E27FC236}">
                <a16:creationId xmlns:a16="http://schemas.microsoft.com/office/drawing/2014/main" id="{04D8AD8F-EF7F-481F-B99A-B8513897050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
            <a:extLst>
              <a:ext uri="{FF2B5EF4-FFF2-40B4-BE49-F238E27FC236}">
                <a16:creationId xmlns:a16="http://schemas.microsoft.com/office/drawing/2014/main" id="{79EB4626-023C-436D-9F57-9EB4608090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902700 h 5416094"/>
              <a:gd name="connsiteX1" fmla="*/ 902700 w 10515600"/>
              <a:gd name="connsiteY1" fmla="*/ 0 h 5416094"/>
              <a:gd name="connsiteX2" fmla="*/ 1746919 w 10515600"/>
              <a:gd name="connsiteY2" fmla="*/ 0 h 5416094"/>
              <a:gd name="connsiteX3" fmla="*/ 2329833 w 10515600"/>
              <a:gd name="connsiteY3" fmla="*/ 0 h 5416094"/>
              <a:gd name="connsiteX4" fmla="*/ 2825644 w 10515600"/>
              <a:gd name="connsiteY4" fmla="*/ 0 h 5416094"/>
              <a:gd name="connsiteX5" fmla="*/ 3582762 w 10515600"/>
              <a:gd name="connsiteY5" fmla="*/ 0 h 5416094"/>
              <a:gd name="connsiteX6" fmla="*/ 4165675 w 10515600"/>
              <a:gd name="connsiteY6" fmla="*/ 0 h 5416094"/>
              <a:gd name="connsiteX7" fmla="*/ 5009894 w 10515600"/>
              <a:gd name="connsiteY7" fmla="*/ 0 h 5416094"/>
              <a:gd name="connsiteX8" fmla="*/ 5505706 w 10515600"/>
              <a:gd name="connsiteY8" fmla="*/ 0 h 5416094"/>
              <a:gd name="connsiteX9" fmla="*/ 6349925 w 10515600"/>
              <a:gd name="connsiteY9" fmla="*/ 0 h 5416094"/>
              <a:gd name="connsiteX10" fmla="*/ 6758634 w 10515600"/>
              <a:gd name="connsiteY10" fmla="*/ 0 h 5416094"/>
              <a:gd name="connsiteX11" fmla="*/ 7428650 w 10515600"/>
              <a:gd name="connsiteY11" fmla="*/ 0 h 5416094"/>
              <a:gd name="connsiteX12" fmla="*/ 8098665 w 10515600"/>
              <a:gd name="connsiteY12" fmla="*/ 0 h 5416094"/>
              <a:gd name="connsiteX13" fmla="*/ 8681579 w 10515600"/>
              <a:gd name="connsiteY13" fmla="*/ 0 h 5416094"/>
              <a:gd name="connsiteX14" fmla="*/ 9612900 w 10515600"/>
              <a:gd name="connsiteY14" fmla="*/ 0 h 5416094"/>
              <a:gd name="connsiteX15" fmla="*/ 10515600 w 10515600"/>
              <a:gd name="connsiteY15" fmla="*/ 902700 h 5416094"/>
              <a:gd name="connsiteX16" fmla="*/ 10515600 w 10515600"/>
              <a:gd name="connsiteY16" fmla="*/ 1504482 h 5416094"/>
              <a:gd name="connsiteX17" fmla="*/ 10515600 w 10515600"/>
              <a:gd name="connsiteY17" fmla="*/ 2178479 h 5416094"/>
              <a:gd name="connsiteX18" fmla="*/ 10515600 w 10515600"/>
              <a:gd name="connsiteY18" fmla="*/ 2780261 h 5416094"/>
              <a:gd name="connsiteX19" fmla="*/ 10515600 w 10515600"/>
              <a:gd name="connsiteY19" fmla="*/ 3273722 h 5416094"/>
              <a:gd name="connsiteX20" fmla="*/ 10515600 w 10515600"/>
              <a:gd name="connsiteY20" fmla="*/ 3803291 h 5416094"/>
              <a:gd name="connsiteX21" fmla="*/ 10515600 w 10515600"/>
              <a:gd name="connsiteY21" fmla="*/ 4513394 h 5416094"/>
              <a:gd name="connsiteX22" fmla="*/ 9612900 w 10515600"/>
              <a:gd name="connsiteY22" fmla="*/ 5416094 h 5416094"/>
              <a:gd name="connsiteX23" fmla="*/ 9117089 w 10515600"/>
              <a:gd name="connsiteY23" fmla="*/ 5416094 h 5416094"/>
              <a:gd name="connsiteX24" fmla="*/ 8708379 w 10515600"/>
              <a:gd name="connsiteY24" fmla="*/ 5416094 h 5416094"/>
              <a:gd name="connsiteX25" fmla="*/ 8299670 w 10515600"/>
              <a:gd name="connsiteY25" fmla="*/ 5416094 h 5416094"/>
              <a:gd name="connsiteX26" fmla="*/ 7629654 w 10515600"/>
              <a:gd name="connsiteY26" fmla="*/ 5416094 h 5416094"/>
              <a:gd name="connsiteX27" fmla="*/ 7133843 w 10515600"/>
              <a:gd name="connsiteY27" fmla="*/ 5416094 h 5416094"/>
              <a:gd name="connsiteX28" fmla="*/ 6376726 w 10515600"/>
              <a:gd name="connsiteY28" fmla="*/ 5416094 h 5416094"/>
              <a:gd name="connsiteX29" fmla="*/ 5880914 w 10515600"/>
              <a:gd name="connsiteY29" fmla="*/ 5416094 h 5416094"/>
              <a:gd name="connsiteX30" fmla="*/ 5123797 w 10515600"/>
              <a:gd name="connsiteY30" fmla="*/ 5416094 h 5416094"/>
              <a:gd name="connsiteX31" fmla="*/ 4715088 w 10515600"/>
              <a:gd name="connsiteY31" fmla="*/ 5416094 h 5416094"/>
              <a:gd name="connsiteX32" fmla="*/ 3957970 w 10515600"/>
              <a:gd name="connsiteY32" fmla="*/ 5416094 h 5416094"/>
              <a:gd name="connsiteX33" fmla="*/ 3462159 w 10515600"/>
              <a:gd name="connsiteY33" fmla="*/ 5416094 h 5416094"/>
              <a:gd name="connsiteX34" fmla="*/ 3053449 w 10515600"/>
              <a:gd name="connsiteY34" fmla="*/ 5416094 h 5416094"/>
              <a:gd name="connsiteX35" fmla="*/ 2557638 w 10515600"/>
              <a:gd name="connsiteY35" fmla="*/ 5416094 h 5416094"/>
              <a:gd name="connsiteX36" fmla="*/ 1800521 w 10515600"/>
              <a:gd name="connsiteY36" fmla="*/ 5416094 h 5416094"/>
              <a:gd name="connsiteX37" fmla="*/ 902700 w 10515600"/>
              <a:gd name="connsiteY37" fmla="*/ 5416094 h 5416094"/>
              <a:gd name="connsiteX38" fmla="*/ 0 w 10515600"/>
              <a:gd name="connsiteY38" fmla="*/ 4513394 h 5416094"/>
              <a:gd name="connsiteX39" fmla="*/ 0 w 10515600"/>
              <a:gd name="connsiteY39" fmla="*/ 3911612 h 5416094"/>
              <a:gd name="connsiteX40" fmla="*/ 0 w 10515600"/>
              <a:gd name="connsiteY40" fmla="*/ 3309829 h 5416094"/>
              <a:gd name="connsiteX41" fmla="*/ 0 w 10515600"/>
              <a:gd name="connsiteY41" fmla="*/ 2780261 h 5416094"/>
              <a:gd name="connsiteX42" fmla="*/ 0 w 10515600"/>
              <a:gd name="connsiteY42" fmla="*/ 2106265 h 5416094"/>
              <a:gd name="connsiteX43" fmla="*/ 0 w 10515600"/>
              <a:gd name="connsiteY43" fmla="*/ 1504482 h 5416094"/>
              <a:gd name="connsiteX44" fmla="*/ 0 w 10515600"/>
              <a:gd name="connsiteY44" fmla="*/ 90270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515600" h="5416094" extrusionOk="0">
                <a:moveTo>
                  <a:pt x="0" y="902700"/>
                </a:moveTo>
                <a:cubicBezTo>
                  <a:pt x="-57306" y="368805"/>
                  <a:pt x="305054" y="37193"/>
                  <a:pt x="902700" y="0"/>
                </a:cubicBezTo>
                <a:cubicBezTo>
                  <a:pt x="1280419" y="-35006"/>
                  <a:pt x="1407743" y="-35339"/>
                  <a:pt x="1746919" y="0"/>
                </a:cubicBezTo>
                <a:cubicBezTo>
                  <a:pt x="2086095" y="35339"/>
                  <a:pt x="2146539" y="-12333"/>
                  <a:pt x="2329833" y="0"/>
                </a:cubicBezTo>
                <a:cubicBezTo>
                  <a:pt x="2513127" y="12333"/>
                  <a:pt x="2706706" y="12952"/>
                  <a:pt x="2825644" y="0"/>
                </a:cubicBezTo>
                <a:cubicBezTo>
                  <a:pt x="2944582" y="-12952"/>
                  <a:pt x="3420817" y="-27100"/>
                  <a:pt x="3582762" y="0"/>
                </a:cubicBezTo>
                <a:cubicBezTo>
                  <a:pt x="3744707" y="27100"/>
                  <a:pt x="4023584" y="-9167"/>
                  <a:pt x="4165675" y="0"/>
                </a:cubicBezTo>
                <a:cubicBezTo>
                  <a:pt x="4307766" y="9167"/>
                  <a:pt x="4770188" y="27031"/>
                  <a:pt x="5009894" y="0"/>
                </a:cubicBezTo>
                <a:cubicBezTo>
                  <a:pt x="5249600" y="-27031"/>
                  <a:pt x="5349881" y="-194"/>
                  <a:pt x="5505706" y="0"/>
                </a:cubicBezTo>
                <a:cubicBezTo>
                  <a:pt x="5661531" y="194"/>
                  <a:pt x="6129254" y="-29363"/>
                  <a:pt x="6349925" y="0"/>
                </a:cubicBezTo>
                <a:cubicBezTo>
                  <a:pt x="6570596" y="29363"/>
                  <a:pt x="6581199" y="-14617"/>
                  <a:pt x="6758634" y="0"/>
                </a:cubicBezTo>
                <a:cubicBezTo>
                  <a:pt x="6936069" y="14617"/>
                  <a:pt x="7246491" y="25675"/>
                  <a:pt x="7428650" y="0"/>
                </a:cubicBezTo>
                <a:cubicBezTo>
                  <a:pt x="7610809" y="-25675"/>
                  <a:pt x="7825190" y="-17078"/>
                  <a:pt x="8098665" y="0"/>
                </a:cubicBezTo>
                <a:cubicBezTo>
                  <a:pt x="8372141" y="17078"/>
                  <a:pt x="8559625" y="-21568"/>
                  <a:pt x="8681579" y="0"/>
                </a:cubicBezTo>
                <a:cubicBezTo>
                  <a:pt x="8803533" y="21568"/>
                  <a:pt x="9307226" y="-46066"/>
                  <a:pt x="9612900" y="0"/>
                </a:cubicBezTo>
                <a:cubicBezTo>
                  <a:pt x="10119954" y="-10560"/>
                  <a:pt x="10418674" y="366684"/>
                  <a:pt x="10515600" y="902700"/>
                </a:cubicBezTo>
                <a:cubicBezTo>
                  <a:pt x="10494548" y="1140809"/>
                  <a:pt x="10524881" y="1252168"/>
                  <a:pt x="10515600" y="1504482"/>
                </a:cubicBezTo>
                <a:cubicBezTo>
                  <a:pt x="10506319" y="1756796"/>
                  <a:pt x="10494309" y="1995078"/>
                  <a:pt x="10515600" y="2178479"/>
                </a:cubicBezTo>
                <a:cubicBezTo>
                  <a:pt x="10536891" y="2361880"/>
                  <a:pt x="10522845" y="2487483"/>
                  <a:pt x="10515600" y="2780261"/>
                </a:cubicBezTo>
                <a:cubicBezTo>
                  <a:pt x="10508355" y="3073039"/>
                  <a:pt x="10533694" y="3138252"/>
                  <a:pt x="10515600" y="3273722"/>
                </a:cubicBezTo>
                <a:cubicBezTo>
                  <a:pt x="10497506" y="3409192"/>
                  <a:pt x="10514952" y="3569910"/>
                  <a:pt x="10515600" y="3803291"/>
                </a:cubicBezTo>
                <a:cubicBezTo>
                  <a:pt x="10516248" y="4036672"/>
                  <a:pt x="10499126" y="4317688"/>
                  <a:pt x="10515600" y="4513394"/>
                </a:cubicBezTo>
                <a:cubicBezTo>
                  <a:pt x="10585499" y="4997151"/>
                  <a:pt x="10115437" y="5453981"/>
                  <a:pt x="9612900" y="5416094"/>
                </a:cubicBezTo>
                <a:cubicBezTo>
                  <a:pt x="9473271" y="5418358"/>
                  <a:pt x="9316384" y="5423764"/>
                  <a:pt x="9117089" y="5416094"/>
                </a:cubicBezTo>
                <a:cubicBezTo>
                  <a:pt x="8917794" y="5408424"/>
                  <a:pt x="8902141" y="5433256"/>
                  <a:pt x="8708379" y="5416094"/>
                </a:cubicBezTo>
                <a:cubicBezTo>
                  <a:pt x="8514617" y="5398933"/>
                  <a:pt x="8454700" y="5422387"/>
                  <a:pt x="8299670" y="5416094"/>
                </a:cubicBezTo>
                <a:cubicBezTo>
                  <a:pt x="8144640" y="5409801"/>
                  <a:pt x="7907022" y="5398388"/>
                  <a:pt x="7629654" y="5416094"/>
                </a:cubicBezTo>
                <a:cubicBezTo>
                  <a:pt x="7352286" y="5433800"/>
                  <a:pt x="7244777" y="5409877"/>
                  <a:pt x="7133843" y="5416094"/>
                </a:cubicBezTo>
                <a:cubicBezTo>
                  <a:pt x="7022909" y="5422311"/>
                  <a:pt x="6748865" y="5379753"/>
                  <a:pt x="6376726" y="5416094"/>
                </a:cubicBezTo>
                <a:cubicBezTo>
                  <a:pt x="6004587" y="5452435"/>
                  <a:pt x="5991442" y="5438860"/>
                  <a:pt x="5880914" y="5416094"/>
                </a:cubicBezTo>
                <a:cubicBezTo>
                  <a:pt x="5770386" y="5393328"/>
                  <a:pt x="5294303" y="5440618"/>
                  <a:pt x="5123797" y="5416094"/>
                </a:cubicBezTo>
                <a:cubicBezTo>
                  <a:pt x="4953291" y="5391570"/>
                  <a:pt x="4828705" y="5430421"/>
                  <a:pt x="4715088" y="5416094"/>
                </a:cubicBezTo>
                <a:cubicBezTo>
                  <a:pt x="4601471" y="5401767"/>
                  <a:pt x="4227806" y="5381491"/>
                  <a:pt x="3957970" y="5416094"/>
                </a:cubicBezTo>
                <a:cubicBezTo>
                  <a:pt x="3688134" y="5450697"/>
                  <a:pt x="3670638" y="5425309"/>
                  <a:pt x="3462159" y="5416094"/>
                </a:cubicBezTo>
                <a:cubicBezTo>
                  <a:pt x="3253680" y="5406879"/>
                  <a:pt x="3167443" y="5432031"/>
                  <a:pt x="3053449" y="5416094"/>
                </a:cubicBezTo>
                <a:cubicBezTo>
                  <a:pt x="2939455" y="5400158"/>
                  <a:pt x="2701485" y="5433995"/>
                  <a:pt x="2557638" y="5416094"/>
                </a:cubicBezTo>
                <a:cubicBezTo>
                  <a:pt x="2413791" y="5398193"/>
                  <a:pt x="2168647" y="5424510"/>
                  <a:pt x="1800521" y="5416094"/>
                </a:cubicBezTo>
                <a:cubicBezTo>
                  <a:pt x="1432395" y="5407678"/>
                  <a:pt x="1261364" y="5454497"/>
                  <a:pt x="902700" y="5416094"/>
                </a:cubicBezTo>
                <a:cubicBezTo>
                  <a:pt x="519468" y="5419760"/>
                  <a:pt x="63003" y="5077223"/>
                  <a:pt x="0" y="4513394"/>
                </a:cubicBezTo>
                <a:cubicBezTo>
                  <a:pt x="-20265" y="4243495"/>
                  <a:pt x="27650" y="4053844"/>
                  <a:pt x="0" y="3911612"/>
                </a:cubicBezTo>
                <a:cubicBezTo>
                  <a:pt x="-27650" y="3769380"/>
                  <a:pt x="24988" y="3469350"/>
                  <a:pt x="0" y="3309829"/>
                </a:cubicBezTo>
                <a:cubicBezTo>
                  <a:pt x="-24988" y="3150308"/>
                  <a:pt x="-16973" y="2933511"/>
                  <a:pt x="0" y="2780261"/>
                </a:cubicBezTo>
                <a:cubicBezTo>
                  <a:pt x="16973" y="2627011"/>
                  <a:pt x="-11552" y="2315258"/>
                  <a:pt x="0" y="2106265"/>
                </a:cubicBezTo>
                <a:cubicBezTo>
                  <a:pt x="11552" y="1897272"/>
                  <a:pt x="-9167" y="1726905"/>
                  <a:pt x="0" y="1504482"/>
                </a:cubicBezTo>
                <a:cubicBezTo>
                  <a:pt x="9167" y="1282059"/>
                  <a:pt x="10972" y="1160784"/>
                  <a:pt x="0" y="902700"/>
                </a:cubicBezTo>
                <a:close/>
              </a:path>
            </a:pathLst>
          </a:custGeom>
          <a:noFill/>
          <a:ln w="60325" cap="rnd">
            <a:solidFill>
              <a:schemeClr val="tx1"/>
            </a:solidFill>
            <a:round/>
            <a:extLst>
              <a:ext uri="{C807C97D-BFC1-408E-A445-0C87EB9F89A2}">
                <ask:lineSketchStyleProps xmlns:ask="http://schemas.microsoft.com/office/drawing/2018/sketchyshapes" xmlns="" sd="1219033472">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670514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0E89806-29F4-42C7-9352-E4DE739BA04B}"/>
              </a:ext>
            </a:extLst>
          </p:cNvPr>
          <p:cNvSpPr>
            <a:spLocks noGrp="1"/>
          </p:cNvSpPr>
          <p:nvPr>
            <p:ph type="ctrTitle"/>
          </p:nvPr>
        </p:nvSpPr>
        <p:spPr>
          <a:xfrm>
            <a:off x="890338" y="998292"/>
            <a:ext cx="3734014" cy="3207948"/>
          </a:xfrm>
        </p:spPr>
        <p:txBody>
          <a:bodyPr anchor="b">
            <a:normAutofit/>
          </a:bodyPr>
          <a:lstStyle/>
          <a:p>
            <a:pPr>
              <a:lnSpc>
                <a:spcPct val="90000"/>
              </a:lnSpc>
            </a:pPr>
            <a:r>
              <a:rPr lang="de-DE" sz="2600">
                <a:latin typeface="Arial" panose="020B0604020202020204" pitchFamily="34" charset="0"/>
                <a:cs typeface="Arial" panose="020B0604020202020204" pitchFamily="34" charset="0"/>
              </a:rPr>
              <a:t>Die Blütenstandsknospen sind geschlossen und mit dunkelbraunen Knospenschuppen bedeckt. Die Knospen beginnen langsam größer zu werden.</a:t>
            </a:r>
          </a:p>
        </p:txBody>
      </p:sp>
      <p:sp>
        <p:nvSpPr>
          <p:cNvPr id="12"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onnsiteX0" fmla="*/ 0 w 3474720"/>
              <a:gd name="connsiteY0" fmla="*/ 0 h 27432"/>
              <a:gd name="connsiteX1" fmla="*/ 660197 w 3474720"/>
              <a:gd name="connsiteY1" fmla="*/ 0 h 27432"/>
              <a:gd name="connsiteX2" fmla="*/ 1355141 w 3474720"/>
              <a:gd name="connsiteY2" fmla="*/ 0 h 27432"/>
              <a:gd name="connsiteX3" fmla="*/ 2084832 w 3474720"/>
              <a:gd name="connsiteY3" fmla="*/ 0 h 27432"/>
              <a:gd name="connsiteX4" fmla="*/ 2814523 w 3474720"/>
              <a:gd name="connsiteY4" fmla="*/ 0 h 27432"/>
              <a:gd name="connsiteX5" fmla="*/ 3474720 w 3474720"/>
              <a:gd name="connsiteY5" fmla="*/ 0 h 27432"/>
              <a:gd name="connsiteX6" fmla="*/ 3474720 w 3474720"/>
              <a:gd name="connsiteY6" fmla="*/ 27432 h 27432"/>
              <a:gd name="connsiteX7" fmla="*/ 2710282 w 3474720"/>
              <a:gd name="connsiteY7" fmla="*/ 27432 h 27432"/>
              <a:gd name="connsiteX8" fmla="*/ 1945843 w 3474720"/>
              <a:gd name="connsiteY8" fmla="*/ 27432 h 27432"/>
              <a:gd name="connsiteX9" fmla="*/ 1250899 w 3474720"/>
              <a:gd name="connsiteY9" fmla="*/ 27432 h 27432"/>
              <a:gd name="connsiteX10" fmla="*/ 0 w 3474720"/>
              <a:gd name="connsiteY10" fmla="*/ 27432 h 27432"/>
              <a:gd name="connsiteX11" fmla="*/ 0 w 347472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CE6E93"/>
          </a:solidFill>
          <a:ln w="38100" cap="rnd">
            <a:solidFill>
              <a:srgbClr val="CE6E93"/>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Ein Bild, das draußen, Gras, Baum enthält.&#10;&#10;Automatisch generierte Beschreibung">
            <a:extLst>
              <a:ext uri="{FF2B5EF4-FFF2-40B4-BE49-F238E27FC236}">
                <a16:creationId xmlns:a16="http://schemas.microsoft.com/office/drawing/2014/main" id="{89E25596-8DEF-4F43-A635-8059731F13D8}"/>
              </a:ext>
            </a:extLst>
          </p:cNvPr>
          <p:cNvPicPr>
            <a:picLocks noChangeAspect="1"/>
          </p:cNvPicPr>
          <p:nvPr/>
        </p:nvPicPr>
        <p:blipFill rotWithShape="1">
          <a:blip r:embed="rId2">
            <a:extLst>
              <a:ext uri="{28A0092B-C50C-407E-A947-70E740481C1C}">
                <a14:useLocalDpi xmlns:a14="http://schemas.microsoft.com/office/drawing/2010/main" val="0"/>
              </a:ext>
            </a:extLst>
          </a:blip>
          <a:srcRect l="20980" r="2789" b="-1"/>
          <a:stretch/>
        </p:blipFill>
        <p:spPr>
          <a:xfrm>
            <a:off x="4624352" y="-685263"/>
            <a:ext cx="7566125" cy="754326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526251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0087D53-9295-4463-AAE4-D5C626046E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AFC241C-BC78-4A12-987B-EA1E0337D43F}"/>
              </a:ext>
            </a:extLst>
          </p:cNvPr>
          <p:cNvSpPr>
            <a:spLocks noGrp="1"/>
          </p:cNvSpPr>
          <p:nvPr>
            <p:ph type="ctrTitle"/>
          </p:nvPr>
        </p:nvSpPr>
        <p:spPr>
          <a:xfrm>
            <a:off x="639656" y="5706977"/>
            <a:ext cx="10909640" cy="1065836"/>
          </a:xfrm>
        </p:spPr>
        <p:txBody>
          <a:bodyPr anchor="ctr">
            <a:normAutofit/>
          </a:bodyPr>
          <a:lstStyle/>
          <a:p>
            <a:pPr algn="ctr">
              <a:lnSpc>
                <a:spcPct val="90000"/>
              </a:lnSpc>
            </a:pPr>
            <a:r>
              <a:rPr lang="de-DE" sz="2000" dirty="0">
                <a:latin typeface="Arial" panose="020B0604020202020204" pitchFamily="34" charset="0"/>
                <a:cs typeface="Arial" panose="020B0604020202020204" pitchFamily="34" charset="0"/>
              </a:rPr>
              <a:t>Langsam öffnen sich die Knospen täglich mehr. Die Knospenschuppen werden nach und nach abgeworfen und die hellgrünen Hüllblätter kommen zum Vorschein.</a:t>
            </a:r>
          </a:p>
        </p:txBody>
      </p:sp>
      <p:pic>
        <p:nvPicPr>
          <p:cNvPr id="5" name="Grafik 4" descr="Ein Bild, das Gras, draußen, lila, Pflanze enthält.&#10;&#10;Automatisch generierte Beschreibung">
            <a:extLst>
              <a:ext uri="{FF2B5EF4-FFF2-40B4-BE49-F238E27FC236}">
                <a16:creationId xmlns:a16="http://schemas.microsoft.com/office/drawing/2014/main" id="{DCFD0E76-9691-4221-B0B9-AA1437D0B0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982" y="320039"/>
            <a:ext cx="5459265" cy="4599432"/>
          </a:xfrm>
          <a:prstGeom prst="rect">
            <a:avLst/>
          </a:prstGeom>
        </p:spPr>
      </p:pic>
      <p:pic>
        <p:nvPicPr>
          <p:cNvPr id="7" name="Grafik 6" descr="Ein Bild, das draußen, Himmel, Baum, Gras enthält.&#10;&#10;Automatisch generierte Beschreibung">
            <a:extLst>
              <a:ext uri="{FF2B5EF4-FFF2-40B4-BE49-F238E27FC236}">
                <a16:creationId xmlns:a16="http://schemas.microsoft.com/office/drawing/2014/main" id="{3C7AE21C-9F86-4DF6-8EF4-182CD8D8D6B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793229" y="294894"/>
            <a:ext cx="6166103" cy="4624577"/>
          </a:xfrm>
          <a:prstGeom prst="rect">
            <a:avLst/>
          </a:prstGeom>
        </p:spPr>
      </p:pic>
      <p:sp>
        <p:nvSpPr>
          <p:cNvPr id="14" name="Rectangle 6">
            <a:extLst>
              <a:ext uri="{FF2B5EF4-FFF2-40B4-BE49-F238E27FC236}">
                <a16:creationId xmlns:a16="http://schemas.microsoft.com/office/drawing/2014/main" id="{D6A9C53F-5F90-40A5-8C85-5412D39C8C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27432"/>
          </a:xfrm>
          <a:custGeom>
            <a:avLst/>
            <a:gdLst>
              <a:gd name="connsiteX0" fmla="*/ 0 w 3291840"/>
              <a:gd name="connsiteY0" fmla="*/ 0 h 27432"/>
              <a:gd name="connsiteX1" fmla="*/ 625450 w 3291840"/>
              <a:gd name="connsiteY1" fmla="*/ 0 h 27432"/>
              <a:gd name="connsiteX2" fmla="*/ 1283818 w 3291840"/>
              <a:gd name="connsiteY2" fmla="*/ 0 h 27432"/>
              <a:gd name="connsiteX3" fmla="*/ 1975104 w 3291840"/>
              <a:gd name="connsiteY3" fmla="*/ 0 h 27432"/>
              <a:gd name="connsiteX4" fmla="*/ 2666390 w 3291840"/>
              <a:gd name="connsiteY4" fmla="*/ 0 h 27432"/>
              <a:gd name="connsiteX5" fmla="*/ 3291840 w 3291840"/>
              <a:gd name="connsiteY5" fmla="*/ 0 h 27432"/>
              <a:gd name="connsiteX6" fmla="*/ 3291840 w 3291840"/>
              <a:gd name="connsiteY6" fmla="*/ 27432 h 27432"/>
              <a:gd name="connsiteX7" fmla="*/ 2567635 w 3291840"/>
              <a:gd name="connsiteY7" fmla="*/ 27432 h 27432"/>
              <a:gd name="connsiteX8" fmla="*/ 1843430 w 3291840"/>
              <a:gd name="connsiteY8" fmla="*/ 27432 h 27432"/>
              <a:gd name="connsiteX9" fmla="*/ 1185062 w 3291840"/>
              <a:gd name="connsiteY9" fmla="*/ 27432 h 27432"/>
              <a:gd name="connsiteX10" fmla="*/ 0 w 3291840"/>
              <a:gd name="connsiteY10" fmla="*/ 27432 h 27432"/>
              <a:gd name="connsiteX11" fmla="*/ 0 w 329184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27432"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0674" y="7395"/>
                  <a:pt x="3291885" y="21864"/>
                  <a:pt x="3291840" y="27432"/>
                </a:cubicBezTo>
                <a:cubicBezTo>
                  <a:pt x="3043276" y="47012"/>
                  <a:pt x="2921041" y="-3764"/>
                  <a:pt x="2567635" y="27432"/>
                </a:cubicBezTo>
                <a:cubicBezTo>
                  <a:pt x="2214230" y="58628"/>
                  <a:pt x="2189623" y="-3875"/>
                  <a:pt x="1843430" y="27432"/>
                </a:cubicBezTo>
                <a:cubicBezTo>
                  <a:pt x="1497237" y="58739"/>
                  <a:pt x="1492584" y="38324"/>
                  <a:pt x="1185062" y="27432"/>
                </a:cubicBezTo>
                <a:cubicBezTo>
                  <a:pt x="877540" y="16540"/>
                  <a:pt x="313238" y="55587"/>
                  <a:pt x="0" y="27432"/>
                </a:cubicBezTo>
                <a:cubicBezTo>
                  <a:pt x="-503" y="20663"/>
                  <a:pt x="1168" y="5855"/>
                  <a:pt x="0" y="0"/>
                </a:cubicBezTo>
                <a:close/>
              </a:path>
              <a:path w="3291840" h="27432"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2033" y="12649"/>
                  <a:pt x="3290852" y="17989"/>
                  <a:pt x="3291840" y="27432"/>
                </a:cubicBezTo>
                <a:cubicBezTo>
                  <a:pt x="3120474" y="24858"/>
                  <a:pt x="2816568" y="13777"/>
                  <a:pt x="2633472" y="27432"/>
                </a:cubicBezTo>
                <a:cubicBezTo>
                  <a:pt x="2450376" y="41087"/>
                  <a:pt x="2160769" y="46494"/>
                  <a:pt x="1909267" y="27432"/>
                </a:cubicBezTo>
                <a:cubicBezTo>
                  <a:pt x="1657765" y="8370"/>
                  <a:pt x="1623992" y="18792"/>
                  <a:pt x="1349654" y="27432"/>
                </a:cubicBezTo>
                <a:cubicBezTo>
                  <a:pt x="1075316" y="36072"/>
                  <a:pt x="833426" y="43325"/>
                  <a:pt x="691286" y="27432"/>
                </a:cubicBezTo>
                <a:cubicBezTo>
                  <a:pt x="549146" y="11539"/>
                  <a:pt x="342011" y="33345"/>
                  <a:pt x="0" y="27432"/>
                </a:cubicBezTo>
                <a:cubicBezTo>
                  <a:pt x="1300" y="19678"/>
                  <a:pt x="-86" y="12044"/>
                  <a:pt x="0" y="0"/>
                </a:cubicBezTo>
                <a:close/>
              </a:path>
            </a:pathLst>
          </a:custGeom>
          <a:solidFill>
            <a:srgbClr val="AB5A46"/>
          </a:solidFill>
          <a:ln w="38100" cap="rnd">
            <a:solidFill>
              <a:srgbClr val="AB5A46"/>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0689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C1FA316-2206-4E73-95B8-EB5BE6C0B714}"/>
              </a:ext>
            </a:extLst>
          </p:cNvPr>
          <p:cNvSpPr>
            <a:spLocks noGrp="1"/>
          </p:cNvSpPr>
          <p:nvPr>
            <p:ph type="ctrTitle"/>
          </p:nvPr>
        </p:nvSpPr>
        <p:spPr>
          <a:xfrm>
            <a:off x="890338" y="640080"/>
            <a:ext cx="3734014" cy="3566160"/>
          </a:xfrm>
        </p:spPr>
        <p:txBody>
          <a:bodyPr anchor="b">
            <a:normAutofit/>
          </a:bodyPr>
          <a:lstStyle/>
          <a:p>
            <a:pPr>
              <a:lnSpc>
                <a:spcPct val="90000"/>
              </a:lnSpc>
            </a:pPr>
            <a:r>
              <a:rPr lang="de-DE" sz="3200" dirty="0">
                <a:latin typeface="Arial" panose="020B0604020202020204" pitchFamily="34" charset="0"/>
                <a:cs typeface="Arial" panose="020B0604020202020204" pitchFamily="34" charset="0"/>
              </a:rPr>
              <a:t>Erste Laubblätter entfalten sich und man kann die noch geschlossenen Einzelblüten gut erkennen.</a:t>
            </a:r>
          </a:p>
        </p:txBody>
      </p:sp>
      <p:sp>
        <p:nvSpPr>
          <p:cNvPr id="12"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onnsiteX0" fmla="*/ 0 w 3474720"/>
              <a:gd name="connsiteY0" fmla="*/ 0 h 27432"/>
              <a:gd name="connsiteX1" fmla="*/ 660197 w 3474720"/>
              <a:gd name="connsiteY1" fmla="*/ 0 h 27432"/>
              <a:gd name="connsiteX2" fmla="*/ 1355141 w 3474720"/>
              <a:gd name="connsiteY2" fmla="*/ 0 h 27432"/>
              <a:gd name="connsiteX3" fmla="*/ 2084832 w 3474720"/>
              <a:gd name="connsiteY3" fmla="*/ 0 h 27432"/>
              <a:gd name="connsiteX4" fmla="*/ 2814523 w 3474720"/>
              <a:gd name="connsiteY4" fmla="*/ 0 h 27432"/>
              <a:gd name="connsiteX5" fmla="*/ 3474720 w 3474720"/>
              <a:gd name="connsiteY5" fmla="*/ 0 h 27432"/>
              <a:gd name="connsiteX6" fmla="*/ 3474720 w 3474720"/>
              <a:gd name="connsiteY6" fmla="*/ 27432 h 27432"/>
              <a:gd name="connsiteX7" fmla="*/ 2710282 w 3474720"/>
              <a:gd name="connsiteY7" fmla="*/ 27432 h 27432"/>
              <a:gd name="connsiteX8" fmla="*/ 1945843 w 3474720"/>
              <a:gd name="connsiteY8" fmla="*/ 27432 h 27432"/>
              <a:gd name="connsiteX9" fmla="*/ 1250899 w 3474720"/>
              <a:gd name="connsiteY9" fmla="*/ 27432 h 27432"/>
              <a:gd name="connsiteX10" fmla="*/ 0 w 3474720"/>
              <a:gd name="connsiteY10" fmla="*/ 27432 h 27432"/>
              <a:gd name="connsiteX11" fmla="*/ 0 w 347472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D37B65"/>
          </a:solidFill>
          <a:ln w="38100" cap="rnd">
            <a:solidFill>
              <a:srgbClr val="D37B65"/>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Ein Bild, das Gras, draußen, Baum, Pflanze enthält.&#10;&#10;Automatisch generierte Beschreibung">
            <a:extLst>
              <a:ext uri="{FF2B5EF4-FFF2-40B4-BE49-F238E27FC236}">
                <a16:creationId xmlns:a16="http://schemas.microsoft.com/office/drawing/2014/main" id="{FD91BBBF-C9D3-477F-B1F0-64B5EC35AA45}"/>
              </a:ext>
            </a:extLst>
          </p:cNvPr>
          <p:cNvPicPr>
            <a:picLocks noChangeAspect="1"/>
          </p:cNvPicPr>
          <p:nvPr/>
        </p:nvPicPr>
        <p:blipFill rotWithShape="1">
          <a:blip r:embed="rId2">
            <a:extLst>
              <a:ext uri="{28A0092B-C50C-407E-A947-70E740481C1C}">
                <a14:useLocalDpi xmlns:a14="http://schemas.microsoft.com/office/drawing/2010/main" val="0"/>
              </a:ext>
            </a:extLst>
          </a:blip>
          <a:srcRect l="17358" r="7415"/>
          <a:stretch/>
        </p:blipFill>
        <p:spPr>
          <a:xfrm>
            <a:off x="4624352" y="-443632"/>
            <a:ext cx="7566125" cy="7301632"/>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6879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880886B-02ED-4317-9236-CB60C22CF7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5664621-3F46-4BB3-BE51-2053C1D76527}"/>
              </a:ext>
            </a:extLst>
          </p:cNvPr>
          <p:cNvSpPr>
            <a:spLocks noGrp="1"/>
          </p:cNvSpPr>
          <p:nvPr>
            <p:ph type="ctrTitle"/>
          </p:nvPr>
        </p:nvSpPr>
        <p:spPr>
          <a:xfrm>
            <a:off x="640080" y="4553712"/>
            <a:ext cx="10908792" cy="1069848"/>
          </a:xfrm>
        </p:spPr>
        <p:txBody>
          <a:bodyPr anchor="ctr">
            <a:normAutofit/>
          </a:bodyPr>
          <a:lstStyle/>
          <a:p>
            <a:pPr algn="ctr">
              <a:lnSpc>
                <a:spcPct val="90000"/>
              </a:lnSpc>
            </a:pPr>
            <a:r>
              <a:rPr lang="de-DE" sz="3300">
                <a:latin typeface="Arial" panose="020B0604020202020204" pitchFamily="34" charset="0"/>
                <a:cs typeface="Arial" panose="020B0604020202020204" pitchFamily="34" charset="0"/>
              </a:rPr>
              <a:t>Die weißen Blüten öffnen sich. Die Blütenstiele sind verlängert und die Einzelblüten wachsen auseinander.</a:t>
            </a:r>
          </a:p>
        </p:txBody>
      </p:sp>
      <p:pic>
        <p:nvPicPr>
          <p:cNvPr id="5" name="Grafik 4" descr="Ein Bild, das Baum, draußen, Gras, Pflanze enthält.&#10;&#10;Automatisch generierte Beschreibung">
            <a:extLst>
              <a:ext uri="{FF2B5EF4-FFF2-40B4-BE49-F238E27FC236}">
                <a16:creationId xmlns:a16="http://schemas.microsoft.com/office/drawing/2014/main" id="{9D80612B-03A0-4C91-A270-8B5D3CB30493}"/>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6626"/>
          <a:stretch/>
        </p:blipFill>
        <p:spPr>
          <a:xfrm>
            <a:off x="5" y="-4"/>
            <a:ext cx="6002835"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7" name="Grafik 6" descr="Ein Bild, das Gras, draußen, Himmel, Pflanze enthält.&#10;&#10;Automatisch generierte Beschreibung">
            <a:extLst>
              <a:ext uri="{FF2B5EF4-FFF2-40B4-BE49-F238E27FC236}">
                <a16:creationId xmlns:a16="http://schemas.microsoft.com/office/drawing/2014/main" id="{30FE1C95-DCAF-450E-8149-F9F4F12EB42C}"/>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r="2" b="7123"/>
          <a:stretch/>
        </p:blipFill>
        <p:spPr>
          <a:xfrm>
            <a:off x="6182506" y="5"/>
            <a:ext cx="6009490"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Tree>
    <p:extLst>
      <p:ext uri="{BB962C8B-B14F-4D97-AF65-F5344CB8AC3E}">
        <p14:creationId xmlns:p14="http://schemas.microsoft.com/office/powerpoint/2010/main" val="1983946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Ein Bild, das Blume, Pflanze enthält.&#10;&#10;Automatisch generierte Beschreibung">
            <a:extLst>
              <a:ext uri="{FF2B5EF4-FFF2-40B4-BE49-F238E27FC236}">
                <a16:creationId xmlns:a16="http://schemas.microsoft.com/office/drawing/2014/main" id="{55D3DB1B-D1E2-427B-AD53-C0A5D8CE6F56}"/>
              </a:ext>
            </a:extLst>
          </p:cNvPr>
          <p:cNvPicPr>
            <a:picLocks noChangeAspect="1"/>
          </p:cNvPicPr>
          <p:nvPr/>
        </p:nvPicPr>
        <p:blipFill rotWithShape="1">
          <a:blip r:embed="rId2">
            <a:extLst>
              <a:ext uri="{28A0092B-C50C-407E-A947-70E740481C1C}">
                <a14:useLocalDpi xmlns:a14="http://schemas.microsoft.com/office/drawing/2010/main" val="0"/>
              </a:ext>
            </a:extLst>
          </a:blip>
          <a:srcRect t="11974" b="22998"/>
          <a:stretch/>
        </p:blipFill>
        <p:spPr>
          <a:xfrm>
            <a:off x="20" y="10"/>
            <a:ext cx="12191980" cy="6857990"/>
          </a:xfrm>
          <a:prstGeom prst="rect">
            <a:avLst/>
          </a:prstGeom>
        </p:spPr>
      </p:pic>
      <p:sp>
        <p:nvSpPr>
          <p:cNvPr id="15" name="Rectangle 11">
            <a:extLst>
              <a:ext uri="{FF2B5EF4-FFF2-40B4-BE49-F238E27FC236}">
                <a16:creationId xmlns:a16="http://schemas.microsoft.com/office/drawing/2014/main" id="{A44CD100-6267-4E62-AA64-2182A3A6A1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431A40D0-7DE7-4314-9315-7CB892497F18}"/>
              </a:ext>
            </a:extLst>
          </p:cNvPr>
          <p:cNvSpPr>
            <a:spLocks noGrp="1"/>
          </p:cNvSpPr>
          <p:nvPr>
            <p:ph type="ctrTitle"/>
          </p:nvPr>
        </p:nvSpPr>
        <p:spPr>
          <a:xfrm>
            <a:off x="232229" y="1122362"/>
            <a:ext cx="4269112" cy="3144838"/>
          </a:xfrm>
        </p:spPr>
        <p:txBody>
          <a:bodyPr anchor="b">
            <a:normAutofit/>
          </a:bodyPr>
          <a:lstStyle/>
          <a:p>
            <a:pPr>
              <a:lnSpc>
                <a:spcPct val="90000"/>
              </a:lnSpc>
            </a:pPr>
            <a:r>
              <a:rPr lang="de-DE" sz="1900" dirty="0">
                <a:solidFill>
                  <a:schemeClr val="bg1"/>
                </a:solidFill>
                <a:latin typeface="Arial" panose="020B0604020202020204" pitchFamily="34" charset="0"/>
                <a:cs typeface="Arial" panose="020B0604020202020204" pitchFamily="34" charset="0"/>
              </a:rPr>
              <a:t>Die Blüten und die Kelchblätter am Boden sind endlich weit geöffnet. Die Staubblätter mit Staubfaden und Staubbeutel, in dem sich die Pollen befinden sind sehr gut zu entdecken. Der Kirschbaum ist durch seine weißen Blütenpracht schon von Weitem zu sehen.</a:t>
            </a:r>
          </a:p>
        </p:txBody>
      </p:sp>
    </p:spTree>
    <p:extLst>
      <p:ext uri="{BB962C8B-B14F-4D97-AF65-F5344CB8AC3E}">
        <p14:creationId xmlns:p14="http://schemas.microsoft.com/office/powerpoint/2010/main" val="2193773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986942-C296-4809-BCD3-B7D3C63411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D9A0A1A-EA49-4409-8749-8F16BF0129E0}"/>
              </a:ext>
            </a:extLst>
          </p:cNvPr>
          <p:cNvSpPr>
            <a:spLocks noGrp="1"/>
          </p:cNvSpPr>
          <p:nvPr>
            <p:ph type="ctrTitle"/>
          </p:nvPr>
        </p:nvSpPr>
        <p:spPr>
          <a:xfrm>
            <a:off x="264038" y="499872"/>
            <a:ext cx="4831080" cy="3543836"/>
          </a:xfrm>
        </p:spPr>
        <p:txBody>
          <a:bodyPr>
            <a:normAutofit/>
          </a:bodyPr>
          <a:lstStyle/>
          <a:p>
            <a:pPr>
              <a:lnSpc>
                <a:spcPct val="90000"/>
              </a:lnSpc>
            </a:pPr>
            <a:r>
              <a:rPr lang="de-DE" sz="1800" dirty="0">
                <a:latin typeface="Arial" panose="020B0604020202020204" pitchFamily="34" charset="0"/>
                <a:cs typeface="Arial" panose="020B0604020202020204" pitchFamily="34" charset="0"/>
              </a:rPr>
              <a:t>Jetzt ist es die Zeit der Bienen. Damit sich aus einer Blüte eine Frucht entwickelt, muss sie vorher bestäubt werden. Die Pollen müssen von der Einen zu Anderen Pflanzen transportiert werden. Das übernehmen hier die fleißigen Bienen. Sie fliegen von Blüte zur Blüte und tauchen tief in die Blüte ein um an de Nektar zu kommen. Die Pollen aus dem Staubbeutel bleiben im Haarkleid der Bienen hängen. Bei der nächsten Blüte streift die Biene die Pollenkörper an der klebrigen Narbe ab. Dieser Vorgang heißt Bestäubung. (Bitte das </a:t>
            </a:r>
            <a:r>
              <a:rPr lang="de-DE" sz="1800" dirty="0" smtClean="0">
                <a:latin typeface="Arial" panose="020B0604020202020204" pitchFamily="34" charset="0"/>
                <a:cs typeface="Arial" panose="020B0604020202020204" pitchFamily="34" charset="0"/>
              </a:rPr>
              <a:t>Video mit der Hummel </a:t>
            </a:r>
            <a:r>
              <a:rPr lang="de-DE" sz="1800" dirty="0">
                <a:latin typeface="Arial" panose="020B0604020202020204" pitchFamily="34" charset="0"/>
                <a:cs typeface="Arial" panose="020B0604020202020204" pitchFamily="34" charset="0"/>
              </a:rPr>
              <a:t>anschauen)</a:t>
            </a:r>
          </a:p>
        </p:txBody>
      </p:sp>
      <p:pic>
        <p:nvPicPr>
          <p:cNvPr id="6" name="VIDEO-2021-06-20-13-49-58">
            <a:hlinkClick r:id="" action="ppaction://media"/>
            <a:extLst>
              <a:ext uri="{FF2B5EF4-FFF2-40B4-BE49-F238E27FC236}">
                <a16:creationId xmlns:a16="http://schemas.microsoft.com/office/drawing/2014/main" id="{F95E7C9F-3145-487B-AEED-CB7D9F618B0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098649" y="618048"/>
            <a:ext cx="2872733" cy="5084487"/>
          </a:xfrm>
          <a:prstGeom prst="rect">
            <a:avLst/>
          </a:prstGeom>
        </p:spPr>
      </p:pic>
      <p:sp>
        <p:nvSpPr>
          <p:cNvPr id="13" name="Rectangle 6">
            <a:extLst>
              <a:ext uri="{FF2B5EF4-FFF2-40B4-BE49-F238E27FC236}">
                <a16:creationId xmlns:a16="http://schemas.microsoft.com/office/drawing/2014/main" id="{35BC54F7-1315-4D6C-9420-A5BF0CDDBC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7784" y="42521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A38046"/>
          </a:solidFill>
          <a:ln w="38100" cap="rnd">
            <a:solidFill>
              <a:srgbClr val="A38046"/>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Ein Bild, das Blume, Pflanze enthält.&#10;&#10;Automatisch generierte Beschreibung">
            <a:extLst>
              <a:ext uri="{FF2B5EF4-FFF2-40B4-BE49-F238E27FC236}">
                <a16:creationId xmlns:a16="http://schemas.microsoft.com/office/drawing/2014/main" id="{C18743CA-0A26-485F-B864-6CAF7FCBE2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5462" y="499872"/>
            <a:ext cx="3602843" cy="5202663"/>
          </a:xfrm>
          <a:prstGeom prst="rect">
            <a:avLst/>
          </a:prstGeom>
        </p:spPr>
      </p:pic>
    </p:spTree>
    <p:extLst>
      <p:ext uri="{BB962C8B-B14F-4D97-AF65-F5344CB8AC3E}">
        <p14:creationId xmlns:p14="http://schemas.microsoft.com/office/powerpoint/2010/main" val="492944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6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879EFC-8E62-4E00-973C-C45EE9EC676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C8EE907-428A-457C-8F43-9DAFBBE3DA3F}"/>
              </a:ext>
            </a:extLst>
          </p:cNvPr>
          <p:cNvSpPr>
            <a:spLocks noGrp="1"/>
          </p:cNvSpPr>
          <p:nvPr>
            <p:ph type="ctrTitle"/>
          </p:nvPr>
        </p:nvSpPr>
        <p:spPr>
          <a:xfrm>
            <a:off x="638881" y="759978"/>
            <a:ext cx="10909640" cy="1065836"/>
          </a:xfrm>
        </p:spPr>
        <p:txBody>
          <a:bodyPr anchor="ctr">
            <a:normAutofit/>
          </a:bodyPr>
          <a:lstStyle/>
          <a:p>
            <a:pPr algn="ctr">
              <a:lnSpc>
                <a:spcPct val="90000"/>
              </a:lnSpc>
            </a:pPr>
            <a:r>
              <a:rPr lang="de-DE" sz="2000" dirty="0">
                <a:latin typeface="Arial" panose="020B0604020202020204" pitchFamily="34" charset="0"/>
                <a:cs typeface="Arial" panose="020B0604020202020204" pitchFamily="34" charset="0"/>
              </a:rPr>
              <a:t>Die Blütenblätter fallen nun nach und nach ab. Der Stempel ist teilweise noch zu erkennen. Der Fruchtknoten vergrößert sich. Der grüne Fruchtknoten ist von absterbenden Kelchblätter umgeben und beginnt auch abzufallen.</a:t>
            </a:r>
          </a:p>
        </p:txBody>
      </p:sp>
      <p:sp>
        <p:nvSpPr>
          <p:cNvPr id="14" name="Rectangle 6">
            <a:extLst>
              <a:ext uri="{FF2B5EF4-FFF2-40B4-BE49-F238E27FC236}">
                <a16:creationId xmlns:a16="http://schemas.microsoft.com/office/drawing/2014/main" id="{D6A9C53F-5F90-40A5-8C85-5412D39C8C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27432"/>
          </a:xfrm>
          <a:custGeom>
            <a:avLst/>
            <a:gdLst>
              <a:gd name="connsiteX0" fmla="*/ 0 w 3291840"/>
              <a:gd name="connsiteY0" fmla="*/ 0 h 27432"/>
              <a:gd name="connsiteX1" fmla="*/ 625450 w 3291840"/>
              <a:gd name="connsiteY1" fmla="*/ 0 h 27432"/>
              <a:gd name="connsiteX2" fmla="*/ 1283818 w 3291840"/>
              <a:gd name="connsiteY2" fmla="*/ 0 h 27432"/>
              <a:gd name="connsiteX3" fmla="*/ 1975104 w 3291840"/>
              <a:gd name="connsiteY3" fmla="*/ 0 h 27432"/>
              <a:gd name="connsiteX4" fmla="*/ 2666390 w 3291840"/>
              <a:gd name="connsiteY4" fmla="*/ 0 h 27432"/>
              <a:gd name="connsiteX5" fmla="*/ 3291840 w 3291840"/>
              <a:gd name="connsiteY5" fmla="*/ 0 h 27432"/>
              <a:gd name="connsiteX6" fmla="*/ 3291840 w 3291840"/>
              <a:gd name="connsiteY6" fmla="*/ 27432 h 27432"/>
              <a:gd name="connsiteX7" fmla="*/ 2567635 w 3291840"/>
              <a:gd name="connsiteY7" fmla="*/ 27432 h 27432"/>
              <a:gd name="connsiteX8" fmla="*/ 1843430 w 3291840"/>
              <a:gd name="connsiteY8" fmla="*/ 27432 h 27432"/>
              <a:gd name="connsiteX9" fmla="*/ 1185062 w 3291840"/>
              <a:gd name="connsiteY9" fmla="*/ 27432 h 27432"/>
              <a:gd name="connsiteX10" fmla="*/ 0 w 3291840"/>
              <a:gd name="connsiteY10" fmla="*/ 27432 h 27432"/>
              <a:gd name="connsiteX11" fmla="*/ 0 w 329184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27432"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0674" y="7395"/>
                  <a:pt x="3291885" y="21864"/>
                  <a:pt x="3291840" y="27432"/>
                </a:cubicBezTo>
                <a:cubicBezTo>
                  <a:pt x="3043276" y="47012"/>
                  <a:pt x="2921041" y="-3764"/>
                  <a:pt x="2567635" y="27432"/>
                </a:cubicBezTo>
                <a:cubicBezTo>
                  <a:pt x="2214230" y="58628"/>
                  <a:pt x="2189623" y="-3875"/>
                  <a:pt x="1843430" y="27432"/>
                </a:cubicBezTo>
                <a:cubicBezTo>
                  <a:pt x="1497237" y="58739"/>
                  <a:pt x="1492584" y="38324"/>
                  <a:pt x="1185062" y="27432"/>
                </a:cubicBezTo>
                <a:cubicBezTo>
                  <a:pt x="877540" y="16540"/>
                  <a:pt x="313238" y="55587"/>
                  <a:pt x="0" y="27432"/>
                </a:cubicBezTo>
                <a:cubicBezTo>
                  <a:pt x="-503" y="20663"/>
                  <a:pt x="1168" y="5855"/>
                  <a:pt x="0" y="0"/>
                </a:cubicBezTo>
                <a:close/>
              </a:path>
              <a:path w="3291840" h="27432"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2033" y="12649"/>
                  <a:pt x="3290852" y="17989"/>
                  <a:pt x="3291840" y="27432"/>
                </a:cubicBezTo>
                <a:cubicBezTo>
                  <a:pt x="3120474" y="24858"/>
                  <a:pt x="2816568" y="13777"/>
                  <a:pt x="2633472" y="27432"/>
                </a:cubicBezTo>
                <a:cubicBezTo>
                  <a:pt x="2450376" y="41087"/>
                  <a:pt x="2160769" y="46494"/>
                  <a:pt x="1909267" y="27432"/>
                </a:cubicBezTo>
                <a:cubicBezTo>
                  <a:pt x="1657765" y="8370"/>
                  <a:pt x="1623992" y="18792"/>
                  <a:pt x="1349654" y="27432"/>
                </a:cubicBezTo>
                <a:cubicBezTo>
                  <a:pt x="1075316" y="36072"/>
                  <a:pt x="833426" y="43325"/>
                  <a:pt x="691286" y="27432"/>
                </a:cubicBezTo>
                <a:cubicBezTo>
                  <a:pt x="549146" y="11539"/>
                  <a:pt x="342011" y="33345"/>
                  <a:pt x="0" y="27432"/>
                </a:cubicBezTo>
                <a:cubicBezTo>
                  <a:pt x="1300" y="19678"/>
                  <a:pt x="-86" y="12044"/>
                  <a:pt x="0" y="0"/>
                </a:cubicBezTo>
                <a:close/>
              </a:path>
            </a:pathLst>
          </a:custGeom>
          <a:solidFill>
            <a:srgbClr val="B36D5B"/>
          </a:solidFill>
          <a:ln w="38100" cap="rnd">
            <a:solidFill>
              <a:srgbClr val="B36D5B"/>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Ein Bild, das Pflanze, draußen, Baum, grün enthält.&#10;&#10;Automatisch generierte Beschreibung">
            <a:extLst>
              <a:ext uri="{FF2B5EF4-FFF2-40B4-BE49-F238E27FC236}">
                <a16:creationId xmlns:a16="http://schemas.microsoft.com/office/drawing/2014/main" id="{6C23BA25-58BC-4E0E-97A2-101C9FF3597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16121" y="2318983"/>
            <a:ext cx="5625303" cy="4218977"/>
          </a:xfrm>
          <a:prstGeom prst="rect">
            <a:avLst/>
          </a:prstGeom>
        </p:spPr>
      </p:pic>
      <p:pic>
        <p:nvPicPr>
          <p:cNvPr id="7" name="Grafik 6" descr="Ein Bild, das Baum, draußen, Pflanze, Zweig enthält.&#10;&#10;Automatisch generierte Beschreibung">
            <a:extLst>
              <a:ext uri="{FF2B5EF4-FFF2-40B4-BE49-F238E27FC236}">
                <a16:creationId xmlns:a16="http://schemas.microsoft.com/office/drawing/2014/main" id="{FAFD9E62-AE12-48BE-B758-8D205425739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41425" y="2250079"/>
            <a:ext cx="5717176" cy="4287882"/>
          </a:xfrm>
          <a:prstGeom prst="rect">
            <a:avLst/>
          </a:prstGeom>
        </p:spPr>
      </p:pic>
    </p:spTree>
    <p:extLst>
      <p:ext uri="{BB962C8B-B14F-4D97-AF65-F5344CB8AC3E}">
        <p14:creationId xmlns:p14="http://schemas.microsoft.com/office/powerpoint/2010/main" val="2410713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3094BCC-083B-4398-B294-86A1D8B2811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44DA1F3-F7B4-4FF1-A29C-59587E316A38}"/>
              </a:ext>
            </a:extLst>
          </p:cNvPr>
          <p:cNvSpPr>
            <a:spLocks noGrp="1"/>
          </p:cNvSpPr>
          <p:nvPr>
            <p:ph type="ctrTitle"/>
          </p:nvPr>
        </p:nvSpPr>
        <p:spPr>
          <a:xfrm>
            <a:off x="641604" y="5065776"/>
            <a:ext cx="10908792" cy="1069848"/>
          </a:xfrm>
        </p:spPr>
        <p:txBody>
          <a:bodyPr anchor="ctr">
            <a:normAutofit/>
          </a:bodyPr>
          <a:lstStyle/>
          <a:p>
            <a:pPr algn="ctr">
              <a:lnSpc>
                <a:spcPct val="90000"/>
              </a:lnSpc>
            </a:pPr>
            <a:r>
              <a:rPr lang="de-DE" sz="2000" dirty="0">
                <a:latin typeface="Arial" panose="020B0604020202020204" pitchFamily="34" charset="0"/>
                <a:cs typeface="Arial" panose="020B0604020202020204" pitchFamily="34" charset="0"/>
              </a:rPr>
              <a:t>Aus der Wand des Fruchtknoten entsteht das Fruchtfleisch und der harte Kern, in dem sich der Samen befindet. Man erkennt schon beim genauen Hinsehen die kleinen grünen Früchte.</a:t>
            </a:r>
          </a:p>
        </p:txBody>
      </p:sp>
      <p:pic>
        <p:nvPicPr>
          <p:cNvPr id="5" name="Grafik 4" descr="Ein Bild, das Baum, draußen, Pflanze, Zweig enthält.&#10;&#10;Automatisch generierte Beschreibung">
            <a:extLst>
              <a:ext uri="{FF2B5EF4-FFF2-40B4-BE49-F238E27FC236}">
                <a16:creationId xmlns:a16="http://schemas.microsoft.com/office/drawing/2014/main" id="{25EBD6A4-E7B4-41C3-9614-A02CF0D832D8}"/>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r="-2" b="3821"/>
          <a:stretch/>
        </p:blipFill>
        <p:spPr>
          <a:xfrm>
            <a:off x="204281" y="369220"/>
            <a:ext cx="5801095" cy="4184492"/>
          </a:xfrm>
          <a:custGeom>
            <a:avLst/>
            <a:gdLst/>
            <a:ahLst/>
            <a:cxnLst/>
            <a:rect l="l" t="t" r="r" b="b"/>
            <a:pathLst>
              <a:path w="5365295" h="3870137">
                <a:moveTo>
                  <a:pt x="630394" y="88"/>
                </a:moveTo>
                <a:cubicBezTo>
                  <a:pt x="694916" y="-651"/>
                  <a:pt x="759405" y="3256"/>
                  <a:pt x="823565" y="14026"/>
                </a:cubicBezTo>
                <a:cubicBezTo>
                  <a:pt x="965677" y="37078"/>
                  <a:pt x="1110037" y="43118"/>
                  <a:pt x="1253579" y="32021"/>
                </a:cubicBezTo>
                <a:cubicBezTo>
                  <a:pt x="1395167" y="22301"/>
                  <a:pt x="1537016" y="21644"/>
                  <a:pt x="1678997" y="24402"/>
                </a:cubicBezTo>
                <a:cubicBezTo>
                  <a:pt x="1807056" y="26898"/>
                  <a:pt x="1935246" y="26504"/>
                  <a:pt x="2063305" y="19411"/>
                </a:cubicBezTo>
                <a:cubicBezTo>
                  <a:pt x="2207124" y="11268"/>
                  <a:pt x="2350944" y="4307"/>
                  <a:pt x="2494633" y="20463"/>
                </a:cubicBezTo>
                <a:cubicBezTo>
                  <a:pt x="2619683" y="36013"/>
                  <a:pt x="2745574" y="43775"/>
                  <a:pt x="2871584" y="43709"/>
                </a:cubicBezTo>
                <a:cubicBezTo>
                  <a:pt x="3038652" y="41871"/>
                  <a:pt x="3205324" y="28869"/>
                  <a:pt x="3372130" y="21382"/>
                </a:cubicBezTo>
                <a:cubicBezTo>
                  <a:pt x="3600928" y="11137"/>
                  <a:pt x="3829857" y="2337"/>
                  <a:pt x="4058787" y="18098"/>
                </a:cubicBezTo>
                <a:cubicBezTo>
                  <a:pt x="4217054" y="29525"/>
                  <a:pt x="4375321" y="40033"/>
                  <a:pt x="4534246" y="31233"/>
                </a:cubicBezTo>
                <a:cubicBezTo>
                  <a:pt x="4646411" y="25059"/>
                  <a:pt x="4758709" y="16128"/>
                  <a:pt x="4871138" y="22039"/>
                </a:cubicBezTo>
                <a:lnTo>
                  <a:pt x="5012876" y="26608"/>
                </a:lnTo>
                <a:lnTo>
                  <a:pt x="5012876" y="26747"/>
                </a:lnTo>
                <a:lnTo>
                  <a:pt x="5028853" y="27123"/>
                </a:lnTo>
                <a:lnTo>
                  <a:pt x="5088657" y="29050"/>
                </a:lnTo>
                <a:lnTo>
                  <a:pt x="5114033" y="28660"/>
                </a:lnTo>
                <a:lnTo>
                  <a:pt x="5114033" y="27250"/>
                </a:lnTo>
                <a:lnTo>
                  <a:pt x="5284938" y="21923"/>
                </a:lnTo>
                <a:lnTo>
                  <a:pt x="5358186" y="22130"/>
                </a:lnTo>
                <a:lnTo>
                  <a:pt x="5362767" y="198508"/>
                </a:lnTo>
                <a:cubicBezTo>
                  <a:pt x="5373003" y="379474"/>
                  <a:pt x="5349645" y="559126"/>
                  <a:pt x="5337572" y="739042"/>
                </a:cubicBezTo>
                <a:cubicBezTo>
                  <a:pt x="5329015" y="887933"/>
                  <a:pt x="5329986" y="1037233"/>
                  <a:pt x="5340458" y="1186007"/>
                </a:cubicBezTo>
                <a:cubicBezTo>
                  <a:pt x="5355680" y="1432455"/>
                  <a:pt x="5357780" y="1678904"/>
                  <a:pt x="5349251" y="1925615"/>
                </a:cubicBezTo>
                <a:cubicBezTo>
                  <a:pt x="5345051" y="2048445"/>
                  <a:pt x="5346757" y="2171145"/>
                  <a:pt x="5352007" y="2293844"/>
                </a:cubicBezTo>
                <a:cubicBezTo>
                  <a:pt x="5364211" y="2575199"/>
                  <a:pt x="5350562" y="2856292"/>
                  <a:pt x="5346495" y="3137517"/>
                </a:cubicBezTo>
                <a:cubicBezTo>
                  <a:pt x="5344921" y="3244599"/>
                  <a:pt x="5345182" y="3351683"/>
                  <a:pt x="5351087" y="3458635"/>
                </a:cubicBezTo>
                <a:cubicBezTo>
                  <a:pt x="5357649" y="3579825"/>
                  <a:pt x="5359519" y="3701015"/>
                  <a:pt x="5358813" y="3822205"/>
                </a:cubicBezTo>
                <a:lnTo>
                  <a:pt x="5358074" y="3857001"/>
                </a:lnTo>
                <a:lnTo>
                  <a:pt x="5118462" y="3843392"/>
                </a:lnTo>
                <a:cubicBezTo>
                  <a:pt x="5035866" y="3841379"/>
                  <a:pt x="4953191" y="3842037"/>
                  <a:pt x="4870592" y="3845370"/>
                </a:cubicBezTo>
                <a:cubicBezTo>
                  <a:pt x="4704245" y="3852194"/>
                  <a:pt x="4538043" y="3870828"/>
                  <a:pt x="4371404" y="3855213"/>
                </a:cubicBezTo>
                <a:cubicBezTo>
                  <a:pt x="4084590" y="3828048"/>
                  <a:pt x="3798799" y="3856393"/>
                  <a:pt x="3512714" y="3865448"/>
                </a:cubicBezTo>
                <a:cubicBezTo>
                  <a:pt x="3291553" y="3873720"/>
                  <a:pt x="3069997" y="3867668"/>
                  <a:pt x="2849798" y="3847339"/>
                </a:cubicBezTo>
                <a:cubicBezTo>
                  <a:pt x="2633967" y="3827364"/>
                  <a:pt x="2416331" y="3829390"/>
                  <a:pt x="2201012" y="3853375"/>
                </a:cubicBezTo>
                <a:cubicBezTo>
                  <a:pt x="2104727" y="3861664"/>
                  <a:pt x="2007787" y="3862013"/>
                  <a:pt x="1911432" y="3854425"/>
                </a:cubicBezTo>
                <a:cubicBezTo>
                  <a:pt x="1757959" y="3845281"/>
                  <a:pt x="1603920" y="3847431"/>
                  <a:pt x="1450842" y="3860855"/>
                </a:cubicBezTo>
                <a:cubicBezTo>
                  <a:pt x="1249680" y="3879096"/>
                  <a:pt x="1047937" y="3865973"/>
                  <a:pt x="846628" y="3859280"/>
                </a:cubicBezTo>
                <a:cubicBezTo>
                  <a:pt x="695138" y="3854293"/>
                  <a:pt x="543792" y="3851275"/>
                  <a:pt x="392303" y="3855999"/>
                </a:cubicBezTo>
                <a:lnTo>
                  <a:pt x="32261" y="3854308"/>
                </a:lnTo>
                <a:lnTo>
                  <a:pt x="34911" y="3690584"/>
                </a:lnTo>
                <a:cubicBezTo>
                  <a:pt x="38062" y="3489893"/>
                  <a:pt x="38062" y="3289333"/>
                  <a:pt x="14026" y="3089431"/>
                </a:cubicBezTo>
                <a:cubicBezTo>
                  <a:pt x="-1603" y="2960846"/>
                  <a:pt x="-7514" y="2831212"/>
                  <a:pt x="14026" y="2702890"/>
                </a:cubicBezTo>
                <a:cubicBezTo>
                  <a:pt x="37078" y="2560779"/>
                  <a:pt x="43118" y="2416419"/>
                  <a:pt x="32022" y="2272877"/>
                </a:cubicBezTo>
                <a:cubicBezTo>
                  <a:pt x="22301" y="2131289"/>
                  <a:pt x="21645" y="1989440"/>
                  <a:pt x="24402" y="1847459"/>
                </a:cubicBezTo>
                <a:cubicBezTo>
                  <a:pt x="26898" y="1719400"/>
                  <a:pt x="26504" y="1591210"/>
                  <a:pt x="19411" y="1463151"/>
                </a:cubicBezTo>
                <a:cubicBezTo>
                  <a:pt x="11269" y="1319332"/>
                  <a:pt x="4307" y="1175513"/>
                  <a:pt x="20463" y="1031823"/>
                </a:cubicBezTo>
                <a:cubicBezTo>
                  <a:pt x="36013" y="906773"/>
                  <a:pt x="43775" y="780882"/>
                  <a:pt x="43709" y="654872"/>
                </a:cubicBezTo>
                <a:cubicBezTo>
                  <a:pt x="41871" y="487804"/>
                  <a:pt x="28869" y="321131"/>
                  <a:pt x="21382" y="154326"/>
                </a:cubicBezTo>
                <a:lnTo>
                  <a:pt x="17843" y="47674"/>
                </a:lnTo>
                <a:lnTo>
                  <a:pt x="23680" y="47831"/>
                </a:lnTo>
                <a:lnTo>
                  <a:pt x="124492" y="34674"/>
                </a:lnTo>
                <a:lnTo>
                  <a:pt x="136744" y="34663"/>
                </a:lnTo>
                <a:cubicBezTo>
                  <a:pt x="236958" y="32054"/>
                  <a:pt x="337073" y="26044"/>
                  <a:pt x="437024" y="14026"/>
                </a:cubicBezTo>
                <a:cubicBezTo>
                  <a:pt x="501317" y="6212"/>
                  <a:pt x="565872" y="827"/>
                  <a:pt x="630394" y="88"/>
                </a:cubicBezTo>
                <a:close/>
              </a:path>
            </a:pathLst>
          </a:custGeom>
        </p:spPr>
      </p:pic>
      <p:pic>
        <p:nvPicPr>
          <p:cNvPr id="7" name="Grafik 6" descr="Ein Bild, das Baum, draußen, Obst, Zweig enthält.&#10;&#10;Automatisch generierte Beschreibung">
            <a:extLst>
              <a:ext uri="{FF2B5EF4-FFF2-40B4-BE49-F238E27FC236}">
                <a16:creationId xmlns:a16="http://schemas.microsoft.com/office/drawing/2014/main" id="{971BE50C-4A50-40BC-B919-C0A7D45B21EB}"/>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r="-2" b="3821"/>
          <a:stretch/>
        </p:blipFill>
        <p:spPr>
          <a:xfrm>
            <a:off x="6094476" y="369220"/>
            <a:ext cx="5801095" cy="4184492"/>
          </a:xfrm>
          <a:custGeom>
            <a:avLst/>
            <a:gdLst/>
            <a:ahLst/>
            <a:cxnLst/>
            <a:rect l="l" t="t" r="r" b="b"/>
            <a:pathLst>
              <a:path w="5365295" h="3870137">
                <a:moveTo>
                  <a:pt x="4216506" y="720"/>
                </a:moveTo>
                <a:cubicBezTo>
                  <a:pt x="4317251" y="2558"/>
                  <a:pt x="4418014" y="7511"/>
                  <a:pt x="4518668" y="10858"/>
                </a:cubicBezTo>
                <a:cubicBezTo>
                  <a:pt x="4670159" y="15845"/>
                  <a:pt x="4821504" y="18863"/>
                  <a:pt x="4972994" y="14139"/>
                </a:cubicBezTo>
                <a:lnTo>
                  <a:pt x="5333035" y="15830"/>
                </a:lnTo>
                <a:lnTo>
                  <a:pt x="5330386" y="179554"/>
                </a:lnTo>
                <a:cubicBezTo>
                  <a:pt x="5327234" y="380245"/>
                  <a:pt x="5327234" y="580805"/>
                  <a:pt x="5351270" y="780707"/>
                </a:cubicBezTo>
                <a:cubicBezTo>
                  <a:pt x="5366899" y="909292"/>
                  <a:pt x="5372810" y="1038926"/>
                  <a:pt x="5351270" y="1167248"/>
                </a:cubicBezTo>
                <a:cubicBezTo>
                  <a:pt x="5328218" y="1309360"/>
                  <a:pt x="5322178" y="1453719"/>
                  <a:pt x="5333275" y="1597262"/>
                </a:cubicBezTo>
                <a:cubicBezTo>
                  <a:pt x="5342995" y="1738849"/>
                  <a:pt x="5343652" y="1880698"/>
                  <a:pt x="5340894" y="2022680"/>
                </a:cubicBezTo>
                <a:cubicBezTo>
                  <a:pt x="5338398" y="2150738"/>
                  <a:pt x="5338792" y="2278928"/>
                  <a:pt x="5345885" y="2406987"/>
                </a:cubicBezTo>
                <a:cubicBezTo>
                  <a:pt x="5354028" y="2550806"/>
                  <a:pt x="5360989" y="2694626"/>
                  <a:pt x="5344833" y="2838315"/>
                </a:cubicBezTo>
                <a:cubicBezTo>
                  <a:pt x="5329283" y="2963365"/>
                  <a:pt x="5321521" y="3089257"/>
                  <a:pt x="5321587" y="3215266"/>
                </a:cubicBezTo>
                <a:cubicBezTo>
                  <a:pt x="5323425" y="3382334"/>
                  <a:pt x="5336427" y="3549007"/>
                  <a:pt x="5343914" y="3715812"/>
                </a:cubicBezTo>
                <a:lnTo>
                  <a:pt x="5347454" y="3822464"/>
                </a:lnTo>
                <a:lnTo>
                  <a:pt x="5341616" y="3822307"/>
                </a:lnTo>
                <a:lnTo>
                  <a:pt x="5240804" y="3835465"/>
                </a:lnTo>
                <a:lnTo>
                  <a:pt x="5228552" y="3835475"/>
                </a:lnTo>
                <a:cubicBezTo>
                  <a:pt x="5128338" y="3838085"/>
                  <a:pt x="5028223" y="3844094"/>
                  <a:pt x="4928272" y="3856112"/>
                </a:cubicBezTo>
                <a:cubicBezTo>
                  <a:pt x="4863979" y="3863926"/>
                  <a:pt x="4799424" y="3869311"/>
                  <a:pt x="4734902" y="3870050"/>
                </a:cubicBezTo>
                <a:cubicBezTo>
                  <a:pt x="4670380" y="3870790"/>
                  <a:pt x="4605891" y="3866882"/>
                  <a:pt x="4541731" y="3856112"/>
                </a:cubicBezTo>
                <a:cubicBezTo>
                  <a:pt x="4399619" y="3833061"/>
                  <a:pt x="4255260" y="3827020"/>
                  <a:pt x="4111717" y="3838117"/>
                </a:cubicBezTo>
                <a:cubicBezTo>
                  <a:pt x="3970129" y="3847837"/>
                  <a:pt x="3828280" y="3848494"/>
                  <a:pt x="3686299" y="3845736"/>
                </a:cubicBezTo>
                <a:cubicBezTo>
                  <a:pt x="3558240" y="3843240"/>
                  <a:pt x="3430050" y="3843634"/>
                  <a:pt x="3301991" y="3850727"/>
                </a:cubicBezTo>
                <a:cubicBezTo>
                  <a:pt x="3158172" y="3858870"/>
                  <a:pt x="3014353" y="3865832"/>
                  <a:pt x="2870663" y="3849676"/>
                </a:cubicBezTo>
                <a:cubicBezTo>
                  <a:pt x="2745614" y="3834126"/>
                  <a:pt x="2619722" y="3826364"/>
                  <a:pt x="2493712" y="3826430"/>
                </a:cubicBezTo>
                <a:cubicBezTo>
                  <a:pt x="2326644" y="3828267"/>
                  <a:pt x="2159972" y="3841269"/>
                  <a:pt x="1993167" y="3848757"/>
                </a:cubicBezTo>
                <a:cubicBezTo>
                  <a:pt x="1764368" y="3859001"/>
                  <a:pt x="1535439" y="3867801"/>
                  <a:pt x="1306509" y="3852040"/>
                </a:cubicBezTo>
                <a:cubicBezTo>
                  <a:pt x="1148242" y="3840613"/>
                  <a:pt x="989976" y="3830106"/>
                  <a:pt x="831051" y="3838906"/>
                </a:cubicBezTo>
                <a:cubicBezTo>
                  <a:pt x="718885" y="3845080"/>
                  <a:pt x="606587" y="3854010"/>
                  <a:pt x="494158" y="3848099"/>
                </a:cubicBezTo>
                <a:lnTo>
                  <a:pt x="352421" y="3843531"/>
                </a:lnTo>
                <a:lnTo>
                  <a:pt x="352421" y="3843391"/>
                </a:lnTo>
                <a:lnTo>
                  <a:pt x="336444" y="3843016"/>
                </a:lnTo>
                <a:lnTo>
                  <a:pt x="276639" y="3841088"/>
                </a:lnTo>
                <a:lnTo>
                  <a:pt x="251263" y="3841478"/>
                </a:lnTo>
                <a:lnTo>
                  <a:pt x="251263" y="3842889"/>
                </a:lnTo>
                <a:lnTo>
                  <a:pt x="80358" y="3848216"/>
                </a:lnTo>
                <a:lnTo>
                  <a:pt x="7111" y="3848008"/>
                </a:lnTo>
                <a:lnTo>
                  <a:pt x="2529" y="3671630"/>
                </a:lnTo>
                <a:cubicBezTo>
                  <a:pt x="-7706" y="3490664"/>
                  <a:pt x="15652" y="3311012"/>
                  <a:pt x="27724" y="3131097"/>
                </a:cubicBezTo>
                <a:cubicBezTo>
                  <a:pt x="36282" y="2982205"/>
                  <a:pt x="35311" y="2832905"/>
                  <a:pt x="24839" y="2684131"/>
                </a:cubicBezTo>
                <a:cubicBezTo>
                  <a:pt x="9616" y="2437683"/>
                  <a:pt x="7516" y="2191234"/>
                  <a:pt x="16046" y="1944523"/>
                </a:cubicBezTo>
                <a:cubicBezTo>
                  <a:pt x="20246" y="1821693"/>
                  <a:pt x="18540" y="1698993"/>
                  <a:pt x="13290" y="1576295"/>
                </a:cubicBezTo>
                <a:cubicBezTo>
                  <a:pt x="1086" y="1294940"/>
                  <a:pt x="14734" y="1013846"/>
                  <a:pt x="18801" y="732621"/>
                </a:cubicBezTo>
                <a:cubicBezTo>
                  <a:pt x="20376" y="625539"/>
                  <a:pt x="20114" y="518456"/>
                  <a:pt x="14209" y="411504"/>
                </a:cubicBezTo>
                <a:cubicBezTo>
                  <a:pt x="7648" y="290314"/>
                  <a:pt x="5777" y="169124"/>
                  <a:pt x="6483" y="47933"/>
                </a:cubicBezTo>
                <a:lnTo>
                  <a:pt x="7223" y="13137"/>
                </a:lnTo>
                <a:lnTo>
                  <a:pt x="246835" y="26746"/>
                </a:lnTo>
                <a:cubicBezTo>
                  <a:pt x="329430" y="28759"/>
                  <a:pt x="412105" y="28102"/>
                  <a:pt x="494704" y="24768"/>
                </a:cubicBezTo>
                <a:cubicBezTo>
                  <a:pt x="661051" y="17944"/>
                  <a:pt x="827254" y="-690"/>
                  <a:pt x="993893" y="14926"/>
                </a:cubicBezTo>
                <a:cubicBezTo>
                  <a:pt x="1280706" y="42090"/>
                  <a:pt x="1566498" y="13745"/>
                  <a:pt x="1852582" y="4690"/>
                </a:cubicBezTo>
                <a:cubicBezTo>
                  <a:pt x="2073743" y="-3582"/>
                  <a:pt x="2295299" y="2470"/>
                  <a:pt x="2515498" y="22799"/>
                </a:cubicBezTo>
                <a:cubicBezTo>
                  <a:pt x="2731329" y="42774"/>
                  <a:pt x="2948965" y="40748"/>
                  <a:pt x="3164284" y="16763"/>
                </a:cubicBezTo>
                <a:cubicBezTo>
                  <a:pt x="3260569" y="8475"/>
                  <a:pt x="3357509" y="8125"/>
                  <a:pt x="3453864" y="15714"/>
                </a:cubicBezTo>
                <a:cubicBezTo>
                  <a:pt x="3607337" y="24857"/>
                  <a:pt x="3761376" y="22707"/>
                  <a:pt x="3914455" y="9283"/>
                </a:cubicBezTo>
                <a:cubicBezTo>
                  <a:pt x="4015035" y="163"/>
                  <a:pt x="4115762" y="-1117"/>
                  <a:pt x="4216506" y="720"/>
                </a:cubicBezTo>
                <a:close/>
              </a:path>
            </a:pathLst>
          </a:custGeom>
        </p:spPr>
      </p:pic>
    </p:spTree>
    <p:extLst>
      <p:ext uri="{BB962C8B-B14F-4D97-AF65-F5344CB8AC3E}">
        <p14:creationId xmlns:p14="http://schemas.microsoft.com/office/powerpoint/2010/main" val="3609241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880886B-02ED-4317-9236-CB60C22CF7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308205E-066A-4A4A-8145-CAEFD007E349}"/>
              </a:ext>
            </a:extLst>
          </p:cNvPr>
          <p:cNvSpPr>
            <a:spLocks noGrp="1"/>
          </p:cNvSpPr>
          <p:nvPr>
            <p:ph type="ctrTitle"/>
          </p:nvPr>
        </p:nvSpPr>
        <p:spPr>
          <a:xfrm>
            <a:off x="640080" y="4887541"/>
            <a:ext cx="10908792" cy="1069848"/>
          </a:xfrm>
        </p:spPr>
        <p:txBody>
          <a:bodyPr anchor="ctr">
            <a:normAutofit/>
          </a:bodyPr>
          <a:lstStyle/>
          <a:p>
            <a:pPr algn="ctr">
              <a:lnSpc>
                <a:spcPct val="90000"/>
              </a:lnSpc>
            </a:pPr>
            <a:r>
              <a:rPr lang="de-DE" sz="2000" dirty="0">
                <a:latin typeface="Arial" panose="020B0604020202020204" pitchFamily="34" charset="0"/>
                <a:cs typeface="Arial" panose="020B0604020202020204" pitchFamily="34" charset="0"/>
              </a:rPr>
              <a:t>Die Kirschen wachsen und werden immer größer. Nach und nach werden sie heller und verfärben sich rot. Die Früchten beginnen zu reifen. Von Ende Mai bis Mitte Juni, ca. 3 Wochen bei schönem Wetter brauchen die Früchte unseres Baumes zum Reifen.</a:t>
            </a:r>
          </a:p>
        </p:txBody>
      </p:sp>
      <p:pic>
        <p:nvPicPr>
          <p:cNvPr id="7" name="Grafik 6" descr="Ein Bild, das Baum, draußen, Pflanze, grün enthält.&#10;&#10;Automatisch generierte Beschreibung">
            <a:extLst>
              <a:ext uri="{FF2B5EF4-FFF2-40B4-BE49-F238E27FC236}">
                <a16:creationId xmlns:a16="http://schemas.microsoft.com/office/drawing/2014/main" id="{77B75B80-7BEE-4393-B534-8DB82576BB8E}"/>
              </a:ext>
            </a:extLst>
          </p:cNvPr>
          <p:cNvPicPr>
            <a:picLocks noChangeAspect="1"/>
          </p:cNvPicPr>
          <p:nvPr/>
        </p:nvPicPr>
        <p:blipFill rotWithShape="1">
          <a:blip r:embed="rId2">
            <a:extLst>
              <a:ext uri="{28A0092B-C50C-407E-A947-70E740481C1C}">
                <a14:useLocalDpi xmlns:a14="http://schemas.microsoft.com/office/drawing/2010/main" val="0"/>
              </a:ext>
            </a:extLst>
          </a:blip>
          <a:srcRect t="10473" r="-1" b="22790"/>
          <a:stretch/>
        </p:blipFill>
        <p:spPr>
          <a:xfrm>
            <a:off x="6094476" y="88239"/>
            <a:ext cx="6002835"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5" name="Grafik 4" descr="Ein Bild, das Baum, draußen, Pflanze, Obst enthält.&#10;&#10;Automatisch generierte Beschreibung">
            <a:extLst>
              <a:ext uri="{FF2B5EF4-FFF2-40B4-BE49-F238E27FC236}">
                <a16:creationId xmlns:a16="http://schemas.microsoft.com/office/drawing/2014/main" id="{CD68C017-1460-482A-A8CF-150DD49958D9}"/>
              </a:ext>
            </a:extLst>
          </p:cNvPr>
          <p:cNvPicPr>
            <a:picLocks noChangeAspect="1"/>
          </p:cNvPicPr>
          <p:nvPr/>
        </p:nvPicPr>
        <p:blipFill rotWithShape="1">
          <a:blip r:embed="rId3">
            <a:extLst>
              <a:ext uri="{28A0092B-C50C-407E-A947-70E740481C1C}">
                <a14:useLocalDpi xmlns:a14="http://schemas.microsoft.com/office/drawing/2010/main" val="0"/>
              </a:ext>
            </a:extLst>
          </a:blip>
          <a:srcRect r="2" b="2234"/>
          <a:stretch/>
        </p:blipFill>
        <p:spPr>
          <a:xfrm>
            <a:off x="42493" y="96864"/>
            <a:ext cx="6009490"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Tree>
    <p:extLst>
      <p:ext uri="{BB962C8B-B14F-4D97-AF65-F5344CB8AC3E}">
        <p14:creationId xmlns:p14="http://schemas.microsoft.com/office/powerpoint/2010/main" val="3928100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879EFC-8E62-4E00-973C-C45EE9EC676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606DFF6-4D4F-4BE8-A80D-B133D5E18B1E}"/>
              </a:ext>
            </a:extLst>
          </p:cNvPr>
          <p:cNvSpPr>
            <a:spLocks noGrp="1"/>
          </p:cNvSpPr>
          <p:nvPr>
            <p:ph type="ctrTitle"/>
          </p:nvPr>
        </p:nvSpPr>
        <p:spPr>
          <a:xfrm>
            <a:off x="638881" y="759978"/>
            <a:ext cx="10909640" cy="1065836"/>
          </a:xfrm>
        </p:spPr>
        <p:txBody>
          <a:bodyPr anchor="ctr">
            <a:normAutofit/>
          </a:bodyPr>
          <a:lstStyle/>
          <a:p>
            <a:pPr algn="ctr">
              <a:lnSpc>
                <a:spcPct val="90000"/>
              </a:lnSpc>
            </a:pPr>
            <a:r>
              <a:rPr lang="de-DE" sz="2000" dirty="0">
                <a:latin typeface="Arial" panose="020B0604020202020204" pitchFamily="34" charset="0"/>
                <a:cs typeface="Arial" panose="020B0604020202020204" pitchFamily="34" charset="0"/>
              </a:rPr>
              <a:t>Nun haben die Kirschen ihre Fruchtreife erreicht. Schafft es jetzt der kleine Kirschstein in die Erde, entsteht ein Keimling und ein neuer Kirschbaum beginnt zu wachsen. </a:t>
            </a:r>
            <a:br>
              <a:rPr lang="de-DE" sz="2000" dirty="0">
                <a:latin typeface="Arial" panose="020B0604020202020204" pitchFamily="34" charset="0"/>
                <a:cs typeface="Arial" panose="020B0604020202020204" pitchFamily="34" charset="0"/>
              </a:rPr>
            </a:br>
            <a:r>
              <a:rPr lang="de-DE" sz="2000" dirty="0">
                <a:latin typeface="Arial" panose="020B0604020202020204" pitchFamily="34" charset="0"/>
                <a:cs typeface="Arial" panose="020B0604020202020204" pitchFamily="34" charset="0"/>
              </a:rPr>
              <a:t>Die süßen Früchte können aber auch geerntet werden und schmecken sehr lecker.</a:t>
            </a:r>
          </a:p>
        </p:txBody>
      </p:sp>
      <p:sp>
        <p:nvSpPr>
          <p:cNvPr id="14" name="Rectangle 6">
            <a:extLst>
              <a:ext uri="{FF2B5EF4-FFF2-40B4-BE49-F238E27FC236}">
                <a16:creationId xmlns:a16="http://schemas.microsoft.com/office/drawing/2014/main" id="{D6A9C53F-5F90-40A5-8C85-5412D39C8C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27432"/>
          </a:xfrm>
          <a:custGeom>
            <a:avLst/>
            <a:gdLst>
              <a:gd name="connsiteX0" fmla="*/ 0 w 3291840"/>
              <a:gd name="connsiteY0" fmla="*/ 0 h 27432"/>
              <a:gd name="connsiteX1" fmla="*/ 625450 w 3291840"/>
              <a:gd name="connsiteY1" fmla="*/ 0 h 27432"/>
              <a:gd name="connsiteX2" fmla="*/ 1283818 w 3291840"/>
              <a:gd name="connsiteY2" fmla="*/ 0 h 27432"/>
              <a:gd name="connsiteX3" fmla="*/ 1975104 w 3291840"/>
              <a:gd name="connsiteY3" fmla="*/ 0 h 27432"/>
              <a:gd name="connsiteX4" fmla="*/ 2666390 w 3291840"/>
              <a:gd name="connsiteY4" fmla="*/ 0 h 27432"/>
              <a:gd name="connsiteX5" fmla="*/ 3291840 w 3291840"/>
              <a:gd name="connsiteY5" fmla="*/ 0 h 27432"/>
              <a:gd name="connsiteX6" fmla="*/ 3291840 w 3291840"/>
              <a:gd name="connsiteY6" fmla="*/ 27432 h 27432"/>
              <a:gd name="connsiteX7" fmla="*/ 2567635 w 3291840"/>
              <a:gd name="connsiteY7" fmla="*/ 27432 h 27432"/>
              <a:gd name="connsiteX8" fmla="*/ 1843430 w 3291840"/>
              <a:gd name="connsiteY8" fmla="*/ 27432 h 27432"/>
              <a:gd name="connsiteX9" fmla="*/ 1185062 w 3291840"/>
              <a:gd name="connsiteY9" fmla="*/ 27432 h 27432"/>
              <a:gd name="connsiteX10" fmla="*/ 0 w 3291840"/>
              <a:gd name="connsiteY10" fmla="*/ 27432 h 27432"/>
              <a:gd name="connsiteX11" fmla="*/ 0 w 329184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27432"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0674" y="7395"/>
                  <a:pt x="3291885" y="21864"/>
                  <a:pt x="3291840" y="27432"/>
                </a:cubicBezTo>
                <a:cubicBezTo>
                  <a:pt x="3043276" y="47012"/>
                  <a:pt x="2921041" y="-3764"/>
                  <a:pt x="2567635" y="27432"/>
                </a:cubicBezTo>
                <a:cubicBezTo>
                  <a:pt x="2214230" y="58628"/>
                  <a:pt x="2189623" y="-3875"/>
                  <a:pt x="1843430" y="27432"/>
                </a:cubicBezTo>
                <a:cubicBezTo>
                  <a:pt x="1497237" y="58739"/>
                  <a:pt x="1492584" y="38324"/>
                  <a:pt x="1185062" y="27432"/>
                </a:cubicBezTo>
                <a:cubicBezTo>
                  <a:pt x="877540" y="16540"/>
                  <a:pt x="313238" y="55587"/>
                  <a:pt x="0" y="27432"/>
                </a:cubicBezTo>
                <a:cubicBezTo>
                  <a:pt x="-503" y="20663"/>
                  <a:pt x="1168" y="5855"/>
                  <a:pt x="0" y="0"/>
                </a:cubicBezTo>
                <a:close/>
              </a:path>
              <a:path w="3291840" h="27432"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2033" y="12649"/>
                  <a:pt x="3290852" y="17989"/>
                  <a:pt x="3291840" y="27432"/>
                </a:cubicBezTo>
                <a:cubicBezTo>
                  <a:pt x="3120474" y="24858"/>
                  <a:pt x="2816568" y="13777"/>
                  <a:pt x="2633472" y="27432"/>
                </a:cubicBezTo>
                <a:cubicBezTo>
                  <a:pt x="2450376" y="41087"/>
                  <a:pt x="2160769" y="46494"/>
                  <a:pt x="1909267" y="27432"/>
                </a:cubicBezTo>
                <a:cubicBezTo>
                  <a:pt x="1657765" y="8370"/>
                  <a:pt x="1623992" y="18792"/>
                  <a:pt x="1349654" y="27432"/>
                </a:cubicBezTo>
                <a:cubicBezTo>
                  <a:pt x="1075316" y="36072"/>
                  <a:pt x="833426" y="43325"/>
                  <a:pt x="691286" y="27432"/>
                </a:cubicBezTo>
                <a:cubicBezTo>
                  <a:pt x="549146" y="11539"/>
                  <a:pt x="342011" y="33345"/>
                  <a:pt x="0" y="27432"/>
                </a:cubicBezTo>
                <a:cubicBezTo>
                  <a:pt x="1300" y="19678"/>
                  <a:pt x="-86" y="12044"/>
                  <a:pt x="0" y="0"/>
                </a:cubicBezTo>
                <a:close/>
              </a:path>
            </a:pathLst>
          </a:custGeom>
          <a:solidFill>
            <a:srgbClr val="D54521"/>
          </a:solidFill>
          <a:ln w="38100" cap="rnd">
            <a:solidFill>
              <a:srgbClr val="D5452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fik 6" descr="Ein Bild, das Essen, Boden, Obst, frisch enthält.&#10;&#10;Automatisch generierte Beschreibung">
            <a:extLst>
              <a:ext uri="{FF2B5EF4-FFF2-40B4-BE49-F238E27FC236}">
                <a16:creationId xmlns:a16="http://schemas.microsoft.com/office/drawing/2014/main" id="{D8B224B7-91F4-447F-98C0-297E8F8002A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rot="16200000">
            <a:off x="6017803" y="2695987"/>
            <a:ext cx="4389119" cy="3291839"/>
          </a:xfrm>
          <a:prstGeom prst="rect">
            <a:avLst/>
          </a:prstGeom>
        </p:spPr>
      </p:pic>
      <p:pic>
        <p:nvPicPr>
          <p:cNvPr id="5" name="Grafik 4" descr="Ein Bild, das Baum, draußen, Pflanze, Blatt enthält.&#10;&#10;Automatisch generierte Beschreibung">
            <a:extLst>
              <a:ext uri="{FF2B5EF4-FFF2-40B4-BE49-F238E27FC236}">
                <a16:creationId xmlns:a16="http://schemas.microsoft.com/office/drawing/2014/main" id="{3F6B3F00-FFEA-4134-A300-FE8D60C4D5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3119" y="2173497"/>
            <a:ext cx="4020205" cy="4322802"/>
          </a:xfrm>
          <a:prstGeom prst="rect">
            <a:avLst/>
          </a:prstGeom>
        </p:spPr>
      </p:pic>
    </p:spTree>
    <p:extLst>
      <p:ext uri="{BB962C8B-B14F-4D97-AF65-F5344CB8AC3E}">
        <p14:creationId xmlns:p14="http://schemas.microsoft.com/office/powerpoint/2010/main" val="993573283"/>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0</TotalTime>
  <Words>363</Words>
  <Application>Microsoft Office PowerPoint</Application>
  <PresentationFormat>Breitbild</PresentationFormat>
  <Paragraphs>11</Paragraphs>
  <Slides>11</Slides>
  <Notes>0</Notes>
  <HiddenSlides>0</HiddenSlides>
  <MMClips>1</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11</vt:i4>
      </vt:variant>
    </vt:vector>
  </HeadingPairs>
  <TitlesOfParts>
    <vt:vector size="15" baseType="lpstr">
      <vt:lpstr>Arial</vt:lpstr>
      <vt:lpstr>Modern Love</vt:lpstr>
      <vt:lpstr>The Hand</vt:lpstr>
      <vt:lpstr>SketchyVTI</vt:lpstr>
      <vt:lpstr>Von der Knospe  bis zur Kirsche  von  Fynn Jonas Weitzel</vt:lpstr>
      <vt:lpstr>Die Blütenstandsknospen sind geschlossen und mit dunkelbraunen Knospenschuppen bedeckt. Die Knospen beginnen langsam größer zu werden.</vt:lpstr>
      <vt:lpstr>Langsam öffnen sich die Knospen täglich mehr. Die Knospenschuppen werden nach und nach abgeworfen und die hellgrünen Hüllblätter kommen zum Vorschein.</vt:lpstr>
      <vt:lpstr>Erste Laubblätter entfalten sich und man kann die noch geschlossenen Einzelblüten gut erkennen.</vt:lpstr>
      <vt:lpstr>Die weißen Blüten öffnen sich. Die Blütenstiele sind verlängert und die Einzelblüten wachsen auseinander.</vt:lpstr>
      <vt:lpstr>Die Blüten und die Kelchblätter am Boden sind endlich weit geöffnet. Die Staubblätter mit Staubfaden und Staubbeutel, in dem sich die Pollen befinden sind sehr gut zu entdecken. Der Kirschbaum ist durch seine weißen Blütenpracht schon von Weitem zu sehen.</vt:lpstr>
      <vt:lpstr>Jetzt ist es die Zeit der Bienen. Damit sich aus einer Blüte eine Frucht entwickelt, muss sie vorher bestäubt werden. Die Pollen müssen von der Einen zu Anderen Pflanzen transportiert werden. Das übernehmen hier die fleißigen Bienen. Sie fliegen von Blüte zur Blüte und tauchen tief in die Blüte ein um an de Nektar zu kommen. Die Pollen aus dem Staubbeutel bleiben im Haarkleid der Bienen hängen. Bei der nächsten Blüte streift die Biene die Pollenkörper an der klebrigen Narbe ab. Dieser Vorgang heißt Bestäubung. (Bitte das Video mit der Hummel anschauen)</vt:lpstr>
      <vt:lpstr>Die Blütenblätter fallen nun nach und nach ab. Der Stempel ist teilweise noch zu erkennen. Der Fruchtknoten vergrößert sich. Der grüne Fruchtknoten ist von absterbenden Kelchblätter umgeben und beginnt auch abzufallen.</vt:lpstr>
      <vt:lpstr>Aus der Wand des Fruchtknoten entsteht das Fruchtfleisch und der harte Kern, in dem sich der Samen befindet. Man erkennt schon beim genauen Hinsehen die kleinen grünen Früchte.</vt:lpstr>
      <vt:lpstr>Die Kirschen wachsen und werden immer größer. Nach und nach werden sie heller und verfärben sich rot. Die Früchten beginnen zu reifen. Von Ende Mai bis Mitte Juni, ca. 3 Wochen bei schönem Wetter brauchen die Früchte unseres Baumes zum Reifen.</vt:lpstr>
      <vt:lpstr>Nun haben die Kirschen ihre Fruchtreife erreicht. Schafft es jetzt der kleine Kirschstein in die Erde, entsteht ein Keimling und ein neuer Kirschbaum beginnt zu wachsen.  Die süßen Früchte können aber auch geerntet werden und schmecken sehr lecker.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Von der Knospe bis zur Kirsche von Fynn Jonas Weitzel</dc:title>
  <dc:creator>faltinsky</dc:creator>
  <cp:lastModifiedBy>Sebastian Ohlemutz</cp:lastModifiedBy>
  <cp:revision>5</cp:revision>
  <dcterms:created xsi:type="dcterms:W3CDTF">2021-06-20T17:13:38Z</dcterms:created>
  <dcterms:modified xsi:type="dcterms:W3CDTF">2021-07-05T07:18:24Z</dcterms:modified>
</cp:coreProperties>
</file>